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EB Garamond"/>
      <p:regular r:id="rId34"/>
      <p:bold r:id="rId35"/>
      <p:italic r:id="rId36"/>
      <p:boldItalic r:id="rId37"/>
    </p:embeddedFont>
    <p:embeddedFont>
      <p:font typeface="Arial Black"/>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71960F-3E6F-4CC7-8D8D-97B2BD60C930}">
  <a:tblStyle styleId="{6D71960F-3E6F-4CC7-8D8D-97B2BD60C9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EBGaramond-bold.fntdata"/><Relationship Id="rId12" Type="http://schemas.openxmlformats.org/officeDocument/2006/relationships/slide" Target="slides/slide6.xml"/><Relationship Id="rId34" Type="http://schemas.openxmlformats.org/officeDocument/2006/relationships/font" Target="fonts/EBGaramond-regular.fntdata"/><Relationship Id="rId15" Type="http://schemas.openxmlformats.org/officeDocument/2006/relationships/slide" Target="slides/slide9.xml"/><Relationship Id="rId37" Type="http://schemas.openxmlformats.org/officeDocument/2006/relationships/font" Target="fonts/EBGaramond-boldItalic.fntdata"/><Relationship Id="rId14" Type="http://schemas.openxmlformats.org/officeDocument/2006/relationships/slide" Target="slides/slide8.xml"/><Relationship Id="rId36" Type="http://schemas.openxmlformats.org/officeDocument/2006/relationships/font" Target="fonts/EBGaramon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ArialBlack-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b976d0e1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b976d0e1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e56ea9c46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e56ea9c46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e56ea9c46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e56ea9c46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e56ea9c4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e56ea9c4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3aee2fb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3aee2fb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3aee2fb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3aee2fb6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e56ea9c46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e56ea9c46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e56ea9c46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e56ea9c46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3aee2fb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3aee2fb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3aee2fb6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3aee2fb6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b976d0e1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b976d0e1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3aee2fb6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3aee2fb6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3aee2fb6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3aee2fb6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3aee2fb6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3aee2fb6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b976d0e1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b976d0e1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e56ea9c4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e56ea9c46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e56ea9c4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e56ea9c4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e56ea9c46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e56ea9c46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e56ea9c46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e56ea9c46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e56ea9c4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e56ea9c4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e56ea9c46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e56ea9c4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b976d0e1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b976d0e1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1" name="Shape 81"/>
        <p:cNvGrpSpPr/>
        <p:nvPr/>
      </p:nvGrpSpPr>
      <p:grpSpPr>
        <a:xfrm>
          <a:off x="0" y="0"/>
          <a:ext cx="0" cy="0"/>
          <a:chOff x="0" y="0"/>
          <a:chExt cx="0" cy="0"/>
        </a:xfrm>
      </p:grpSpPr>
      <p:sp>
        <p:nvSpPr>
          <p:cNvPr id="82" name="Google Shape;82;p13"/>
          <p:cNvSpPr txBox="1"/>
          <p:nvPr>
            <p:ph type="title"/>
          </p:nvPr>
        </p:nvSpPr>
        <p:spPr>
          <a:xfrm>
            <a:off x="249250" y="153924"/>
            <a:ext cx="8645400" cy="385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000"/>
              <a:buNone/>
              <a:defRPr b="0" i="0" sz="2400">
                <a:solidFill>
                  <a:srgbClr val="A000FF"/>
                </a:solidFill>
                <a:latin typeface="Arial Black"/>
                <a:ea typeface="Arial Black"/>
                <a:cs typeface="Arial Black"/>
                <a:sym typeface="Arial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3"/>
          <p:cNvSpPr txBox="1"/>
          <p:nvPr>
            <p:ph idx="1" type="body"/>
          </p:nvPr>
        </p:nvSpPr>
        <p:spPr>
          <a:xfrm>
            <a:off x="457200" y="1183005"/>
            <a:ext cx="82296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84" name="Google Shape;8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9000"/>
        </a:solidFill>
      </p:bgPr>
    </p:bg>
    <p:spTree>
      <p:nvGrpSpPr>
        <p:cNvPr id="90" name="Shape 90"/>
        <p:cNvGrpSpPr/>
        <p:nvPr/>
      </p:nvGrpSpPr>
      <p:grpSpPr>
        <a:xfrm>
          <a:off x="0" y="0"/>
          <a:ext cx="0" cy="0"/>
          <a:chOff x="0" y="0"/>
          <a:chExt cx="0" cy="0"/>
        </a:xfrm>
      </p:grpSpPr>
      <p:sp>
        <p:nvSpPr>
          <p:cNvPr id="91" name="Google Shape;91;p14"/>
          <p:cNvSpPr txBox="1"/>
          <p:nvPr>
            <p:ph type="ctrTitle"/>
          </p:nvPr>
        </p:nvSpPr>
        <p:spPr>
          <a:xfrm>
            <a:off x="0" y="0"/>
            <a:ext cx="9144000" cy="1209000"/>
          </a:xfrm>
          <a:prstGeom prst="rect">
            <a:avLst/>
          </a:prstGeom>
          <a:solidFill>
            <a:srgbClr val="1C4587"/>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F1C232"/>
                </a:solidFill>
                <a:latin typeface="Times New Roman"/>
                <a:ea typeface="Times New Roman"/>
                <a:cs typeface="Times New Roman"/>
                <a:sym typeface="Times New Roman"/>
              </a:rPr>
              <a:t>                  </a:t>
            </a:r>
            <a:r>
              <a:rPr lang="en" sz="4000">
                <a:solidFill>
                  <a:srgbClr val="F1C232"/>
                </a:solidFill>
                <a:latin typeface="EB Garamond"/>
                <a:ea typeface="EB Garamond"/>
                <a:cs typeface="EB Garamond"/>
                <a:sym typeface="EB Garamond"/>
              </a:rPr>
              <a:t>CoinExpo </a:t>
            </a:r>
            <a:r>
              <a:rPr lang="en" sz="4000">
                <a:latin typeface="EB Garamond"/>
                <a:ea typeface="EB Garamond"/>
                <a:cs typeface="EB Garamond"/>
                <a:sym typeface="EB Garamond"/>
              </a:rPr>
              <a:t>-</a:t>
            </a:r>
            <a:r>
              <a:rPr lang="en" sz="4000">
                <a:latin typeface="Times New Roman"/>
                <a:ea typeface="Times New Roman"/>
                <a:cs typeface="Times New Roman"/>
                <a:sym typeface="Times New Roman"/>
              </a:rPr>
              <a:t> </a:t>
            </a:r>
            <a:r>
              <a:rPr lang="en" sz="2100">
                <a:latin typeface="EB Garamond"/>
                <a:ea typeface="EB Garamond"/>
                <a:cs typeface="EB Garamond"/>
                <a:sym typeface="EB Garamond"/>
              </a:rPr>
              <a:t>A Cryptocurrency Prices Web App</a:t>
            </a:r>
            <a:endParaRPr sz="2100">
              <a:latin typeface="EB Garamond"/>
              <a:ea typeface="EB Garamond"/>
              <a:cs typeface="EB Garamond"/>
              <a:sym typeface="EB Garamond"/>
            </a:endParaRPr>
          </a:p>
        </p:txBody>
      </p:sp>
      <p:sp>
        <p:nvSpPr>
          <p:cNvPr id="92" name="Google Shape;92;p14"/>
          <p:cNvSpPr txBox="1"/>
          <p:nvPr/>
        </p:nvSpPr>
        <p:spPr>
          <a:xfrm>
            <a:off x="0" y="2383375"/>
            <a:ext cx="4639500" cy="27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2000">
                <a:solidFill>
                  <a:schemeClr val="lt1"/>
                </a:solidFill>
                <a:latin typeface="EB Garamond"/>
                <a:ea typeface="EB Garamond"/>
                <a:cs typeface="EB Garamond"/>
                <a:sym typeface="EB Garamond"/>
              </a:rPr>
              <a:t>Under the Supervision of:                                                                                                                    </a:t>
            </a:r>
            <a:r>
              <a:rPr lang="en" sz="2000">
                <a:solidFill>
                  <a:schemeClr val="lt1"/>
                </a:solidFill>
                <a:latin typeface="EB Garamond"/>
                <a:ea typeface="EB Garamond"/>
                <a:cs typeface="EB Garamond"/>
                <a:sym typeface="EB Garamond"/>
              </a:rPr>
              <a:t>   </a:t>
            </a:r>
            <a:endParaRPr sz="20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2000">
                <a:solidFill>
                  <a:schemeClr val="lt1"/>
                </a:solidFill>
                <a:latin typeface="EB Garamond"/>
                <a:ea typeface="EB Garamond"/>
                <a:cs typeface="EB Garamond"/>
                <a:sym typeface="EB Garamond"/>
              </a:rPr>
              <a:t>Prof.Manoj Gupta </a:t>
            </a:r>
            <a:r>
              <a:rPr lang="en" sz="1800">
                <a:solidFill>
                  <a:schemeClr val="lt1"/>
                </a:solidFill>
                <a:latin typeface="EB Garamond"/>
                <a:ea typeface="EB Garamond"/>
                <a:cs typeface="EB Garamond"/>
                <a:sym typeface="EB Garamond"/>
              </a:rPr>
              <a:t> </a:t>
            </a:r>
            <a:r>
              <a:rPr lang="en" sz="1800">
                <a:solidFill>
                  <a:schemeClr val="lt1"/>
                </a:solidFill>
                <a:latin typeface="EB Garamond"/>
                <a:ea typeface="EB Garamond"/>
                <a:cs typeface="EB Garamond"/>
                <a:sym typeface="EB Garamond"/>
              </a:rPr>
              <a:t>                                                                                                          </a:t>
            </a:r>
            <a:endParaRPr sz="1800">
              <a:solidFill>
                <a:schemeClr val="lt1"/>
              </a:solidFill>
              <a:latin typeface="EB Garamond"/>
              <a:ea typeface="EB Garamond"/>
              <a:cs typeface="EB Garamond"/>
              <a:sym typeface="EB Garamond"/>
            </a:endParaRPr>
          </a:p>
          <a:p>
            <a:pPr indent="0" lvl="0" marL="914400" rtl="0" algn="l">
              <a:spcBef>
                <a:spcPts val="0"/>
              </a:spcBef>
              <a:spcAft>
                <a:spcPts val="0"/>
              </a:spcAft>
              <a:buNone/>
            </a:pPr>
            <a:r>
              <a:rPr lang="en" sz="1800">
                <a:solidFill>
                  <a:schemeClr val="lt1"/>
                </a:solidFill>
                <a:latin typeface="EB Garamond"/>
                <a:ea typeface="EB Garamond"/>
                <a:cs typeface="EB Garamond"/>
                <a:sym typeface="EB Garamond"/>
              </a:rPr>
              <a:t>        </a:t>
            </a:r>
            <a:r>
              <a:rPr lang="en">
                <a:solidFill>
                  <a:schemeClr val="lt1"/>
                </a:solidFill>
                <a:latin typeface="EB Garamond"/>
                <a:ea typeface="EB Garamond"/>
                <a:cs typeface="EB Garamond"/>
                <a:sym typeface="EB Garamond"/>
              </a:rPr>
              <a:t>                               </a:t>
            </a: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solidFill>
                <a:schemeClr val="lt1"/>
              </a:solidFill>
              <a:latin typeface="Roboto"/>
              <a:ea typeface="Roboto"/>
              <a:cs typeface="Roboto"/>
              <a:sym typeface="Roboto"/>
            </a:endParaRPr>
          </a:p>
        </p:txBody>
      </p:sp>
      <p:sp>
        <p:nvSpPr>
          <p:cNvPr id="93" name="Google Shape;93;p14"/>
          <p:cNvSpPr txBox="1"/>
          <p:nvPr/>
        </p:nvSpPr>
        <p:spPr>
          <a:xfrm>
            <a:off x="4572000" y="2383375"/>
            <a:ext cx="4572000" cy="27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914400" rtl="0" algn="r">
              <a:lnSpc>
                <a:spcPct val="115000"/>
              </a:lnSpc>
              <a:spcBef>
                <a:spcPts val="0"/>
              </a:spcBef>
              <a:spcAft>
                <a:spcPts val="0"/>
              </a:spcAft>
              <a:buNone/>
            </a:pPr>
            <a:r>
              <a:rPr lang="en" sz="2000">
                <a:solidFill>
                  <a:schemeClr val="lt1"/>
                </a:solidFill>
                <a:latin typeface="EB Garamond"/>
                <a:ea typeface="EB Garamond"/>
                <a:cs typeface="EB Garamond"/>
                <a:sym typeface="EB Garamond"/>
              </a:rPr>
              <a:t>Submitted By</a:t>
            </a:r>
            <a:r>
              <a:rPr lang="en" sz="2000">
                <a:solidFill>
                  <a:schemeClr val="lt1"/>
                </a:solidFill>
                <a:latin typeface="EB Garamond"/>
                <a:ea typeface="EB Garamond"/>
                <a:cs typeface="EB Garamond"/>
                <a:sym typeface="EB Garamond"/>
              </a:rPr>
              <a:t>:                                                                                                                       Varun Bairagi </a:t>
            </a:r>
            <a:r>
              <a:rPr lang="en" sz="2000">
                <a:solidFill>
                  <a:schemeClr val="lt1"/>
                </a:solidFill>
                <a:latin typeface="EB Garamond"/>
                <a:ea typeface="EB Garamond"/>
                <a:cs typeface="EB Garamond"/>
                <a:sym typeface="EB Garamond"/>
              </a:rPr>
              <a:t>(0827CT191062)  </a:t>
            </a:r>
            <a:endParaRPr sz="2000">
              <a:solidFill>
                <a:schemeClr val="lt1"/>
              </a:solidFill>
              <a:latin typeface="EB Garamond"/>
              <a:ea typeface="EB Garamond"/>
              <a:cs typeface="EB Garamond"/>
              <a:sym typeface="EB Garamond"/>
            </a:endParaRPr>
          </a:p>
          <a:p>
            <a:pPr indent="0" lvl="0" marL="457200" rtl="0" algn="r">
              <a:spcBef>
                <a:spcPts val="0"/>
              </a:spcBef>
              <a:spcAft>
                <a:spcPts val="0"/>
              </a:spcAft>
              <a:buNone/>
            </a:pPr>
            <a:r>
              <a:rPr lang="en" sz="2000">
                <a:solidFill>
                  <a:schemeClr val="lt1"/>
                </a:solidFill>
                <a:latin typeface="EB Garamond"/>
                <a:ea typeface="EB Garamond"/>
                <a:cs typeface="EB Garamond"/>
                <a:sym typeface="EB Garamond"/>
              </a:rPr>
              <a:t>Vidhi Sethiya (0827CT191063)</a:t>
            </a:r>
            <a:endParaRPr sz="2000">
              <a:solidFill>
                <a:schemeClr val="lt1"/>
              </a:solidFill>
              <a:latin typeface="EB Garamond"/>
              <a:ea typeface="EB Garamond"/>
              <a:cs typeface="EB Garamond"/>
              <a:sym typeface="EB Garamond"/>
            </a:endParaRPr>
          </a:p>
          <a:p>
            <a:pPr indent="0" lvl="0" marL="457200" rtl="0" algn="r">
              <a:spcBef>
                <a:spcPts val="0"/>
              </a:spcBef>
              <a:spcAft>
                <a:spcPts val="0"/>
              </a:spcAft>
              <a:buNone/>
            </a:pPr>
            <a:r>
              <a:rPr lang="en" sz="2000">
                <a:solidFill>
                  <a:schemeClr val="lt1"/>
                </a:solidFill>
                <a:latin typeface="EB Garamond"/>
                <a:ea typeface="EB Garamond"/>
                <a:cs typeface="EB Garamond"/>
                <a:sym typeface="EB Garamond"/>
              </a:rPr>
              <a:t>Yashika Khatri (0827CT191066)</a:t>
            </a:r>
            <a:r>
              <a:rPr lang="en" sz="2000">
                <a:solidFill>
                  <a:schemeClr val="lt1"/>
                </a:solidFill>
                <a:latin typeface="Times New Roman"/>
                <a:ea typeface="Times New Roman"/>
                <a:cs typeface="Times New Roman"/>
                <a:sym typeface="Times New Roman"/>
              </a:rPr>
              <a:t> </a:t>
            </a:r>
            <a:r>
              <a:rPr lang="en" sz="1800">
                <a:solidFill>
                  <a:schemeClr val="lt1"/>
                </a:solidFill>
                <a:latin typeface="Times New Roman"/>
                <a:ea typeface="Times New Roman"/>
                <a:cs typeface="Times New Roman"/>
                <a:sym typeface="Times New Roman"/>
              </a:rPr>
              <a:t> </a:t>
            </a:r>
            <a:r>
              <a:rPr lang="en" sz="1800">
                <a:solidFill>
                  <a:schemeClr val="lt1"/>
                </a:solidFill>
                <a:latin typeface="Times New Roman"/>
                <a:ea typeface="Times New Roman"/>
                <a:cs typeface="Times New Roman"/>
                <a:sym typeface="Times New Roman"/>
              </a:rPr>
              <a:t>                                                                                                          </a:t>
            </a:r>
            <a:endParaRPr sz="1800">
              <a:solidFill>
                <a:schemeClr val="lt1"/>
              </a:solidFill>
              <a:latin typeface="Times New Roman"/>
              <a:ea typeface="Times New Roman"/>
              <a:cs typeface="Times New Roman"/>
              <a:sym typeface="Times New Roman"/>
            </a:endParaRPr>
          </a:p>
          <a:p>
            <a:pPr indent="0" lvl="0" marL="914400" rtl="0" algn="l">
              <a:spcBef>
                <a:spcPts val="0"/>
              </a:spcBef>
              <a:spcAft>
                <a:spcPts val="0"/>
              </a:spcAft>
              <a:buNone/>
            </a:pPr>
            <a:r>
              <a:rPr lang="en" sz="1800">
                <a:solidFill>
                  <a:schemeClr val="lt1"/>
                </a:solidFill>
                <a:latin typeface="Times New Roman"/>
                <a:ea typeface="Times New Roman"/>
                <a:cs typeface="Times New Roman"/>
                <a:sym typeface="Times New Roman"/>
              </a:rPr>
              <a:t>        </a:t>
            </a: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solidFill>
                <a:schemeClr val="lt1"/>
              </a:solidFill>
              <a:latin typeface="Roboto"/>
              <a:ea typeface="Roboto"/>
              <a:cs typeface="Roboto"/>
              <a:sym typeface="Roboto"/>
            </a:endParaRPr>
          </a:p>
        </p:txBody>
      </p:sp>
      <p:sp>
        <p:nvSpPr>
          <p:cNvPr id="94" name="Google Shape;94;p14"/>
          <p:cNvSpPr txBox="1"/>
          <p:nvPr/>
        </p:nvSpPr>
        <p:spPr>
          <a:xfrm>
            <a:off x="0" y="1983175"/>
            <a:ext cx="9144000" cy="5886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lt1"/>
                </a:solidFill>
                <a:latin typeface="EB Garamond"/>
                <a:ea typeface="EB Garamond"/>
                <a:cs typeface="EB Garamond"/>
                <a:sym typeface="EB Garamond"/>
              </a:rPr>
              <a:t>MINOR PROJECT</a:t>
            </a:r>
            <a:endParaRPr b="1" sz="3200">
              <a:solidFill>
                <a:schemeClr val="lt1"/>
              </a:solidFill>
              <a:latin typeface="EB Garamond"/>
              <a:ea typeface="EB Garamond"/>
              <a:cs typeface="EB Garamond"/>
              <a:sym typeface="EB Garamond"/>
            </a:endParaRPr>
          </a:p>
        </p:txBody>
      </p:sp>
      <p:sp>
        <p:nvSpPr>
          <p:cNvPr id="95" name="Google Shape;95;p14"/>
          <p:cNvSpPr txBox="1"/>
          <p:nvPr/>
        </p:nvSpPr>
        <p:spPr>
          <a:xfrm>
            <a:off x="175" y="421645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lt1"/>
                </a:solidFill>
                <a:latin typeface="EB Garamond"/>
                <a:ea typeface="EB Garamond"/>
                <a:cs typeface="EB Garamond"/>
                <a:sym typeface="EB Garamond"/>
              </a:rPr>
              <a:t>  </a:t>
            </a:r>
            <a:r>
              <a:rPr lang="en" sz="2300">
                <a:solidFill>
                  <a:schemeClr val="lt1"/>
                </a:solidFill>
                <a:latin typeface="EB Garamond"/>
                <a:ea typeface="EB Garamond"/>
                <a:cs typeface="EB Garamond"/>
                <a:sym typeface="EB Garamond"/>
              </a:rPr>
              <a:t>Department of Computer Science and Information Technology</a:t>
            </a:r>
            <a:endParaRPr sz="2300">
              <a:solidFill>
                <a:schemeClr val="lt1"/>
              </a:solidFill>
              <a:latin typeface="EB Garamond"/>
              <a:ea typeface="EB Garamond"/>
              <a:cs typeface="EB Garamond"/>
              <a:sym typeface="EB Garamond"/>
            </a:endParaRPr>
          </a:p>
          <a:p>
            <a:pPr indent="0" lvl="0" marL="0" rtl="0" algn="ctr">
              <a:spcBef>
                <a:spcPts val="0"/>
              </a:spcBef>
              <a:spcAft>
                <a:spcPts val="0"/>
              </a:spcAft>
              <a:buNone/>
            </a:pPr>
            <a:r>
              <a:rPr lang="en" sz="2300">
                <a:solidFill>
                  <a:schemeClr val="lt1"/>
                </a:solidFill>
                <a:latin typeface="EB Garamond"/>
                <a:ea typeface="EB Garamond"/>
                <a:cs typeface="EB Garamond"/>
                <a:sym typeface="EB Garamond"/>
              </a:rPr>
              <a:t> Acropolis Institute of Technology and Research, Indore</a:t>
            </a:r>
            <a:endParaRPr sz="23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a:latin typeface="Roboto"/>
              <a:ea typeface="Roboto"/>
              <a:cs typeface="Roboto"/>
              <a:sym typeface="Roboto"/>
            </a:endParaRPr>
          </a:p>
        </p:txBody>
      </p:sp>
      <p:pic>
        <p:nvPicPr>
          <p:cNvPr id="96" name="Google Shape;96;p14"/>
          <p:cNvPicPr preferRelativeResize="0"/>
          <p:nvPr/>
        </p:nvPicPr>
        <p:blipFill>
          <a:blip r:embed="rId3">
            <a:alphaModFix/>
          </a:blip>
          <a:stretch>
            <a:fillRect/>
          </a:stretch>
        </p:blipFill>
        <p:spPr>
          <a:xfrm>
            <a:off x="3787226" y="2904325"/>
            <a:ext cx="1569526" cy="1108200"/>
          </a:xfrm>
          <a:prstGeom prst="rect">
            <a:avLst/>
          </a:prstGeom>
          <a:noFill/>
          <a:ln>
            <a:noFill/>
          </a:ln>
        </p:spPr>
      </p:pic>
      <p:pic>
        <p:nvPicPr>
          <p:cNvPr id="97" name="Google Shape;97;p14"/>
          <p:cNvPicPr preferRelativeResize="0"/>
          <p:nvPr/>
        </p:nvPicPr>
        <p:blipFill>
          <a:blip r:embed="rId4">
            <a:alphaModFix/>
          </a:blip>
          <a:stretch>
            <a:fillRect/>
          </a:stretch>
        </p:blipFill>
        <p:spPr>
          <a:xfrm>
            <a:off x="312550" y="210975"/>
            <a:ext cx="1927676" cy="16363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ctrTitle"/>
          </p:nvPr>
        </p:nvSpPr>
        <p:spPr>
          <a:xfrm>
            <a:off x="-34050" y="-60275"/>
            <a:ext cx="9212100" cy="1141800"/>
          </a:xfrm>
          <a:prstGeom prst="rect">
            <a:avLst/>
          </a:prstGeom>
          <a:solidFill>
            <a:srgbClr val="BF9000"/>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EB Garamond"/>
                <a:ea typeface="EB Garamond"/>
                <a:cs typeface="EB Garamond"/>
                <a:sym typeface="EB Garamond"/>
              </a:rPr>
              <a:t>PROJECT </a:t>
            </a:r>
            <a:r>
              <a:rPr lang="en">
                <a:latin typeface="EB Garamond"/>
                <a:ea typeface="EB Garamond"/>
                <a:cs typeface="EB Garamond"/>
                <a:sym typeface="EB Garamond"/>
              </a:rPr>
              <a:t>REQUIREMENTS</a:t>
            </a:r>
            <a:endParaRPr sz="3600">
              <a:latin typeface="EB Garamond"/>
              <a:ea typeface="EB Garamond"/>
              <a:cs typeface="EB Garamond"/>
              <a:sym typeface="EB Garamond"/>
            </a:endParaRPr>
          </a:p>
        </p:txBody>
      </p:sp>
      <p:sp>
        <p:nvSpPr>
          <p:cNvPr id="170" name="Google Shape;170;p23"/>
          <p:cNvSpPr txBox="1"/>
          <p:nvPr>
            <p:ph idx="1" type="subTitle"/>
          </p:nvPr>
        </p:nvSpPr>
        <p:spPr>
          <a:xfrm>
            <a:off x="101025" y="966325"/>
            <a:ext cx="9042900" cy="4177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a:highlight>
                <a:srgbClr val="BF9000"/>
              </a:highlight>
              <a:latin typeface="EB Garamond"/>
              <a:ea typeface="EB Garamond"/>
              <a:cs typeface="EB Garamond"/>
              <a:sym typeface="EB Garamond"/>
            </a:endParaRPr>
          </a:p>
          <a:p>
            <a:pPr indent="0" lvl="0" marL="0" rtl="0" algn="l">
              <a:spcBef>
                <a:spcPts val="0"/>
              </a:spcBef>
              <a:spcAft>
                <a:spcPts val="0"/>
              </a:spcAft>
              <a:buNone/>
            </a:pPr>
            <a:r>
              <a:t/>
            </a:r>
            <a:endParaRPr>
              <a:highlight>
                <a:srgbClr val="BF9000"/>
              </a:highlight>
              <a:latin typeface="EB Garamond"/>
              <a:ea typeface="EB Garamond"/>
              <a:cs typeface="EB Garamond"/>
              <a:sym typeface="EB Garamond"/>
            </a:endParaRPr>
          </a:p>
          <a:p>
            <a:pPr indent="0" lvl="0" marL="0" rtl="0" algn="l">
              <a:spcBef>
                <a:spcPts val="0"/>
              </a:spcBef>
              <a:spcAft>
                <a:spcPts val="0"/>
              </a:spcAft>
              <a:buNone/>
            </a:pPr>
            <a:r>
              <a:rPr lang="en" sz="3000">
                <a:highlight>
                  <a:srgbClr val="BF9000"/>
                </a:highlight>
                <a:latin typeface="EB Garamond"/>
                <a:ea typeface="EB Garamond"/>
                <a:cs typeface="EB Garamond"/>
                <a:sym typeface="EB Garamond"/>
              </a:rPr>
              <a:t>HARDWARE REQUIREMENTS </a:t>
            </a:r>
            <a:r>
              <a:rPr lang="en" sz="3000">
                <a:highlight>
                  <a:srgbClr val="BF9000"/>
                </a:highlight>
                <a:latin typeface="EB Garamond"/>
                <a:ea typeface="EB Garamond"/>
                <a:cs typeface="EB Garamond"/>
                <a:sym typeface="EB Garamond"/>
              </a:rPr>
              <a:t>- </a:t>
            </a:r>
            <a:endParaRPr sz="3000">
              <a:highlight>
                <a:srgbClr val="BF9000"/>
              </a:highlight>
              <a:latin typeface="EB Garamond"/>
              <a:ea typeface="EB Garamond"/>
              <a:cs typeface="EB Garamond"/>
              <a:sym typeface="EB Garamond"/>
            </a:endParaRPr>
          </a:p>
          <a:p>
            <a:pPr indent="0" lvl="0" marL="0" rtl="0" algn="l">
              <a:spcBef>
                <a:spcPts val="0"/>
              </a:spcBef>
              <a:spcAft>
                <a:spcPts val="0"/>
              </a:spcAft>
              <a:buNone/>
            </a:pPr>
            <a:r>
              <a:t/>
            </a:r>
            <a:endParaRPr>
              <a:highlight>
                <a:srgbClr val="BF9000"/>
              </a:highlight>
              <a:latin typeface="EB Garamond"/>
              <a:ea typeface="EB Garamond"/>
              <a:cs typeface="EB Garamond"/>
              <a:sym typeface="EB Garamond"/>
            </a:endParaRPr>
          </a:p>
          <a:p>
            <a:pPr indent="0" lvl="0" marL="0" rtl="0" algn="l">
              <a:spcBef>
                <a:spcPts val="0"/>
              </a:spcBef>
              <a:spcAft>
                <a:spcPts val="0"/>
              </a:spcAft>
              <a:buNone/>
            </a:pPr>
            <a:r>
              <a:rPr lang="en" sz="3700">
                <a:latin typeface="EB Garamond"/>
                <a:ea typeface="EB Garamond"/>
                <a:cs typeface="EB Garamond"/>
                <a:sym typeface="EB Garamond"/>
              </a:rPr>
              <a:t>1. Modern Operating System: </a:t>
            </a:r>
            <a:endParaRPr sz="3700">
              <a:latin typeface="EB Garamond"/>
              <a:ea typeface="EB Garamond"/>
              <a:cs typeface="EB Garamond"/>
              <a:sym typeface="EB Garamond"/>
            </a:endParaRPr>
          </a:p>
          <a:p>
            <a:pPr indent="0" lvl="0" marL="0" rtl="0" algn="l">
              <a:spcBef>
                <a:spcPts val="0"/>
              </a:spcBef>
              <a:spcAft>
                <a:spcPts val="0"/>
              </a:spcAft>
              <a:buNone/>
            </a:pPr>
            <a:r>
              <a:rPr lang="en" sz="3700">
                <a:latin typeface="EB Garamond"/>
                <a:ea typeface="EB Garamond"/>
                <a:cs typeface="EB Garamond"/>
                <a:sym typeface="EB Garamond"/>
              </a:rPr>
              <a:t>      a. Windows 7 or 10 </a:t>
            </a:r>
            <a:endParaRPr sz="3700">
              <a:latin typeface="EB Garamond"/>
              <a:ea typeface="EB Garamond"/>
              <a:cs typeface="EB Garamond"/>
              <a:sym typeface="EB Garamond"/>
            </a:endParaRPr>
          </a:p>
          <a:p>
            <a:pPr indent="0" lvl="0" marL="0" rtl="0" algn="l">
              <a:spcBef>
                <a:spcPts val="0"/>
              </a:spcBef>
              <a:spcAft>
                <a:spcPts val="0"/>
              </a:spcAft>
              <a:buNone/>
            </a:pPr>
            <a:r>
              <a:rPr lang="en" sz="3700">
                <a:latin typeface="EB Garamond"/>
                <a:ea typeface="EB Garamond"/>
                <a:cs typeface="EB Garamond"/>
                <a:sym typeface="EB Garamond"/>
              </a:rPr>
              <a:t>      b. Mac OS X 10.11 or higher, </a:t>
            </a:r>
            <a:r>
              <a:rPr lang="en" sz="3700">
                <a:latin typeface="EB Garamond"/>
                <a:ea typeface="EB Garamond"/>
                <a:cs typeface="EB Garamond"/>
                <a:sym typeface="EB Garamond"/>
              </a:rPr>
              <a:t>64-bit</a:t>
            </a:r>
            <a:endParaRPr sz="3700">
              <a:latin typeface="EB Garamond"/>
              <a:ea typeface="EB Garamond"/>
              <a:cs typeface="EB Garamond"/>
              <a:sym typeface="EB Garamond"/>
            </a:endParaRPr>
          </a:p>
          <a:p>
            <a:pPr indent="0" lvl="0" marL="0" rtl="0" algn="l">
              <a:spcBef>
                <a:spcPts val="0"/>
              </a:spcBef>
              <a:spcAft>
                <a:spcPts val="0"/>
              </a:spcAft>
              <a:buNone/>
            </a:pPr>
            <a:r>
              <a:rPr lang="en" sz="3700">
                <a:latin typeface="EB Garamond"/>
                <a:ea typeface="EB Garamond"/>
                <a:cs typeface="EB Garamond"/>
                <a:sym typeface="EB Garamond"/>
              </a:rPr>
              <a:t>      </a:t>
            </a:r>
            <a:r>
              <a:rPr lang="en" sz="3700">
                <a:latin typeface="EB Garamond"/>
                <a:ea typeface="EB Garamond"/>
                <a:cs typeface="EB Garamond"/>
                <a:sym typeface="EB Garamond"/>
              </a:rPr>
              <a:t>c. Linux: 64-bit  </a:t>
            </a:r>
            <a:endParaRPr sz="3700">
              <a:latin typeface="EB Garamond"/>
              <a:ea typeface="EB Garamond"/>
              <a:cs typeface="EB Garamond"/>
              <a:sym typeface="EB Garamond"/>
            </a:endParaRPr>
          </a:p>
          <a:p>
            <a:pPr indent="0" lvl="0" marL="0" rtl="0" algn="l">
              <a:spcBef>
                <a:spcPts val="0"/>
              </a:spcBef>
              <a:spcAft>
                <a:spcPts val="0"/>
              </a:spcAft>
              <a:buNone/>
            </a:pPr>
            <a:r>
              <a:t/>
            </a:r>
            <a:endParaRPr sz="3700">
              <a:latin typeface="EB Garamond"/>
              <a:ea typeface="EB Garamond"/>
              <a:cs typeface="EB Garamond"/>
              <a:sym typeface="EB Garamond"/>
            </a:endParaRPr>
          </a:p>
          <a:p>
            <a:pPr indent="0" lvl="0" marL="0" rtl="0" algn="l">
              <a:spcBef>
                <a:spcPts val="0"/>
              </a:spcBef>
              <a:spcAft>
                <a:spcPts val="0"/>
              </a:spcAft>
              <a:buNone/>
            </a:pPr>
            <a:r>
              <a:rPr lang="en" sz="3700">
                <a:latin typeface="EB Garamond"/>
                <a:ea typeface="EB Garamond"/>
                <a:cs typeface="EB Garamond"/>
                <a:sym typeface="EB Garamond"/>
              </a:rPr>
              <a:t>2. x86 64-bit CPU (Intel / AMD architecture) </a:t>
            </a:r>
            <a:endParaRPr sz="3700">
              <a:latin typeface="EB Garamond"/>
              <a:ea typeface="EB Garamond"/>
              <a:cs typeface="EB Garamond"/>
              <a:sym typeface="EB Garamond"/>
            </a:endParaRPr>
          </a:p>
          <a:p>
            <a:pPr indent="0" lvl="0" marL="0" rtl="0" algn="l">
              <a:spcBef>
                <a:spcPts val="0"/>
              </a:spcBef>
              <a:spcAft>
                <a:spcPts val="0"/>
              </a:spcAft>
              <a:buNone/>
            </a:pPr>
            <a:r>
              <a:t/>
            </a:r>
            <a:endParaRPr sz="3700">
              <a:latin typeface="EB Garamond"/>
              <a:ea typeface="EB Garamond"/>
              <a:cs typeface="EB Garamond"/>
              <a:sym typeface="EB Garamond"/>
            </a:endParaRPr>
          </a:p>
          <a:p>
            <a:pPr indent="0" lvl="0" marL="0" rtl="0" algn="l">
              <a:spcBef>
                <a:spcPts val="0"/>
              </a:spcBef>
              <a:spcAft>
                <a:spcPts val="0"/>
              </a:spcAft>
              <a:buNone/>
            </a:pPr>
            <a:r>
              <a:rPr lang="en" sz="3700">
                <a:latin typeface="EB Garamond"/>
                <a:ea typeface="EB Garamond"/>
                <a:cs typeface="EB Garamond"/>
                <a:sym typeface="EB Garamond"/>
              </a:rPr>
              <a:t>3. 4 GB RAM </a:t>
            </a:r>
            <a:endParaRPr sz="3700">
              <a:latin typeface="EB Garamond"/>
              <a:ea typeface="EB Garamond"/>
              <a:cs typeface="EB Garamond"/>
              <a:sym typeface="EB Garamond"/>
            </a:endParaRPr>
          </a:p>
          <a:p>
            <a:pPr indent="0" lvl="0" marL="0" rtl="0" algn="l">
              <a:spcBef>
                <a:spcPts val="0"/>
              </a:spcBef>
              <a:spcAft>
                <a:spcPts val="0"/>
              </a:spcAft>
              <a:buNone/>
            </a:pPr>
            <a:r>
              <a:t/>
            </a:r>
            <a:endParaRPr sz="3700">
              <a:latin typeface="EB Garamond"/>
              <a:ea typeface="EB Garamond"/>
              <a:cs typeface="EB Garamond"/>
              <a:sym typeface="EB Garamond"/>
            </a:endParaRPr>
          </a:p>
          <a:p>
            <a:pPr indent="0" lvl="0" marL="0" rtl="0" algn="l">
              <a:spcBef>
                <a:spcPts val="0"/>
              </a:spcBef>
              <a:spcAft>
                <a:spcPts val="0"/>
              </a:spcAft>
              <a:buNone/>
            </a:pPr>
            <a:r>
              <a:rPr lang="en" sz="3700">
                <a:latin typeface="EB Garamond"/>
                <a:ea typeface="EB Garamond"/>
                <a:cs typeface="EB Garamond"/>
                <a:sym typeface="EB Garamond"/>
              </a:rPr>
              <a:t>4. 5 GB free disk space</a:t>
            </a:r>
            <a:endParaRPr sz="3700">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ctrTitle"/>
          </p:nvPr>
        </p:nvSpPr>
        <p:spPr>
          <a:xfrm>
            <a:off x="0" y="0"/>
            <a:ext cx="9206700" cy="1067100"/>
          </a:xfrm>
          <a:prstGeom prst="rect">
            <a:avLst/>
          </a:prstGeom>
          <a:solidFill>
            <a:srgbClr val="BF9000"/>
          </a:solidFill>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EB Garamond"/>
                <a:ea typeface="EB Garamond"/>
                <a:cs typeface="EB Garamond"/>
                <a:sym typeface="EB Garamond"/>
              </a:rPr>
              <a:t>PROJECT MOTIVATION</a:t>
            </a:r>
            <a:endParaRPr>
              <a:latin typeface="EB Garamond"/>
              <a:ea typeface="EB Garamond"/>
              <a:cs typeface="EB Garamond"/>
              <a:sym typeface="EB Garamond"/>
            </a:endParaRPr>
          </a:p>
        </p:txBody>
      </p:sp>
      <p:sp>
        <p:nvSpPr>
          <p:cNvPr id="176" name="Google Shape;176;p24"/>
          <p:cNvSpPr txBox="1"/>
          <p:nvPr>
            <p:ph idx="1" type="subTitle"/>
          </p:nvPr>
        </p:nvSpPr>
        <p:spPr>
          <a:xfrm>
            <a:off x="0" y="904075"/>
            <a:ext cx="9144000" cy="42897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 sz="2700">
                <a:latin typeface="EB Garamond"/>
                <a:ea typeface="EB Garamond"/>
                <a:cs typeface="EB Garamond"/>
                <a:sym typeface="EB Garamond"/>
              </a:rPr>
              <a:t>Many </a:t>
            </a:r>
            <a:r>
              <a:rPr lang="en" sz="2700">
                <a:latin typeface="EB Garamond"/>
                <a:ea typeface="EB Garamond"/>
                <a:cs typeface="EB Garamond"/>
                <a:sym typeface="EB Garamond"/>
              </a:rPr>
              <a:t>people find cryptocurrency difficult to understand so, w</a:t>
            </a:r>
            <a:r>
              <a:rPr lang="en" sz="2700">
                <a:latin typeface="EB Garamond"/>
                <a:ea typeface="EB Garamond"/>
                <a:cs typeface="EB Garamond"/>
                <a:sym typeface="EB Garamond"/>
              </a:rPr>
              <a:t>e have undertaken this project so that it will be convenient for cryptocurrency enthusiasts to use and understand cryptocurrency simply. Whether you have to discern prices, compare prices, see the changes in prices, conversion of currency or know the summary, all can be done in one place.</a:t>
            </a:r>
            <a:endParaRPr sz="27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ctrTitle"/>
          </p:nvPr>
        </p:nvSpPr>
        <p:spPr>
          <a:xfrm>
            <a:off x="-31225" y="0"/>
            <a:ext cx="9206700" cy="1023900"/>
          </a:xfrm>
          <a:prstGeom prst="rect">
            <a:avLst/>
          </a:prstGeom>
          <a:solidFill>
            <a:srgbClr val="BF9000"/>
          </a:solidFill>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EB Garamond"/>
                <a:ea typeface="EB Garamond"/>
                <a:cs typeface="EB Garamond"/>
                <a:sym typeface="EB Garamond"/>
              </a:rPr>
              <a:t>PROJECT STAKEHOLDERS</a:t>
            </a:r>
            <a:endParaRPr>
              <a:latin typeface="EB Garamond"/>
              <a:ea typeface="EB Garamond"/>
              <a:cs typeface="EB Garamond"/>
              <a:sym typeface="EB Garamond"/>
            </a:endParaRPr>
          </a:p>
        </p:txBody>
      </p:sp>
      <p:sp>
        <p:nvSpPr>
          <p:cNvPr id="182" name="Google Shape;182;p25"/>
          <p:cNvSpPr txBox="1"/>
          <p:nvPr>
            <p:ph idx="1" type="subTitle"/>
          </p:nvPr>
        </p:nvSpPr>
        <p:spPr>
          <a:xfrm>
            <a:off x="125" y="843950"/>
            <a:ext cx="9144000" cy="429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700">
              <a:latin typeface="EB Garamond"/>
              <a:ea typeface="EB Garamond"/>
              <a:cs typeface="EB Garamond"/>
              <a:sym typeface="EB Garamond"/>
            </a:endParaRPr>
          </a:p>
          <a:p>
            <a:pPr indent="0" lvl="0" marL="0" rtl="0" algn="l">
              <a:spcBef>
                <a:spcPts val="0"/>
              </a:spcBef>
              <a:spcAft>
                <a:spcPts val="0"/>
              </a:spcAft>
              <a:buNone/>
            </a:pPr>
            <a:r>
              <a:rPr lang="en" sz="2700">
                <a:latin typeface="EB Garamond"/>
                <a:ea typeface="EB Garamond"/>
                <a:cs typeface="EB Garamond"/>
                <a:sym typeface="EB Garamond"/>
              </a:rPr>
              <a:t>This project is extremely beneficial for individuals who are </a:t>
            </a:r>
            <a:endParaRPr sz="2700">
              <a:latin typeface="EB Garamond"/>
              <a:ea typeface="EB Garamond"/>
              <a:cs typeface="EB Garamond"/>
              <a:sym typeface="EB Garamond"/>
            </a:endParaRPr>
          </a:p>
          <a:p>
            <a:pPr indent="0" lvl="0" marL="0" rtl="0" algn="l">
              <a:spcBef>
                <a:spcPts val="0"/>
              </a:spcBef>
              <a:spcAft>
                <a:spcPts val="0"/>
              </a:spcAft>
              <a:buNone/>
            </a:pPr>
            <a:r>
              <a:t/>
            </a:r>
            <a:endParaRPr sz="2700">
              <a:latin typeface="EB Garamond"/>
              <a:ea typeface="EB Garamond"/>
              <a:cs typeface="EB Garamond"/>
              <a:sym typeface="EB Garamond"/>
            </a:endParaRPr>
          </a:p>
          <a:p>
            <a:pPr indent="-400050" lvl="0" marL="457200" rtl="0" algn="l">
              <a:spcBef>
                <a:spcPts val="0"/>
              </a:spcBef>
              <a:spcAft>
                <a:spcPts val="0"/>
              </a:spcAft>
              <a:buSzPts val="2700"/>
              <a:buFont typeface="EB Garamond"/>
              <a:buChar char="●"/>
            </a:pPr>
            <a:r>
              <a:rPr lang="en" sz="2700">
                <a:latin typeface="EB Garamond"/>
                <a:ea typeface="EB Garamond"/>
                <a:cs typeface="EB Garamond"/>
                <a:sym typeface="EB Garamond"/>
              </a:rPr>
              <a:t>Crypto enthusiasts</a:t>
            </a:r>
            <a:endParaRPr sz="2700">
              <a:latin typeface="EB Garamond"/>
              <a:ea typeface="EB Garamond"/>
              <a:cs typeface="EB Garamond"/>
              <a:sym typeface="EB Garamond"/>
            </a:endParaRPr>
          </a:p>
          <a:p>
            <a:pPr indent="0" lvl="0" marL="457200" rtl="0" algn="l">
              <a:spcBef>
                <a:spcPts val="0"/>
              </a:spcBef>
              <a:spcAft>
                <a:spcPts val="0"/>
              </a:spcAft>
              <a:buNone/>
            </a:pPr>
            <a:r>
              <a:t/>
            </a:r>
            <a:endParaRPr sz="2700">
              <a:latin typeface="EB Garamond"/>
              <a:ea typeface="EB Garamond"/>
              <a:cs typeface="EB Garamond"/>
              <a:sym typeface="EB Garamond"/>
            </a:endParaRPr>
          </a:p>
          <a:p>
            <a:pPr indent="-400050" lvl="0" marL="457200" rtl="0" algn="l">
              <a:spcBef>
                <a:spcPts val="0"/>
              </a:spcBef>
              <a:spcAft>
                <a:spcPts val="0"/>
              </a:spcAft>
              <a:buSzPts val="2700"/>
              <a:buFont typeface="EB Garamond"/>
              <a:buChar char="●"/>
            </a:pPr>
            <a:r>
              <a:rPr lang="en" sz="2700">
                <a:latin typeface="EB Garamond"/>
                <a:ea typeface="EB Garamond"/>
                <a:cs typeface="EB Garamond"/>
                <a:sym typeface="EB Garamond"/>
              </a:rPr>
              <a:t> Investors</a:t>
            </a:r>
            <a:endParaRPr sz="2700">
              <a:latin typeface="EB Garamond"/>
              <a:ea typeface="EB Garamond"/>
              <a:cs typeface="EB Garamond"/>
              <a:sym typeface="EB Garamond"/>
            </a:endParaRPr>
          </a:p>
          <a:p>
            <a:pPr indent="0" lvl="0" marL="457200" rtl="0" algn="l">
              <a:spcBef>
                <a:spcPts val="0"/>
              </a:spcBef>
              <a:spcAft>
                <a:spcPts val="0"/>
              </a:spcAft>
              <a:buNone/>
            </a:pPr>
            <a:r>
              <a:t/>
            </a:r>
            <a:endParaRPr sz="2700">
              <a:latin typeface="EB Garamond"/>
              <a:ea typeface="EB Garamond"/>
              <a:cs typeface="EB Garamond"/>
              <a:sym typeface="EB Garamond"/>
            </a:endParaRPr>
          </a:p>
          <a:p>
            <a:pPr indent="-400050" lvl="0" marL="457200" rtl="0" algn="l">
              <a:spcBef>
                <a:spcPts val="0"/>
              </a:spcBef>
              <a:spcAft>
                <a:spcPts val="0"/>
              </a:spcAft>
              <a:buSzPts val="2700"/>
              <a:buFont typeface="EB Garamond"/>
              <a:buChar char="●"/>
            </a:pPr>
            <a:r>
              <a:rPr lang="en" sz="2700">
                <a:latin typeface="EB Garamond"/>
                <a:ea typeface="EB Garamond"/>
                <a:cs typeface="EB Garamond"/>
                <a:sym typeface="EB Garamond"/>
              </a:rPr>
              <a:t> Newbies who wish to enter into the crypto pool. </a:t>
            </a:r>
            <a:endParaRPr sz="2700">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ctrTitle"/>
          </p:nvPr>
        </p:nvSpPr>
        <p:spPr>
          <a:xfrm>
            <a:off x="0" y="0"/>
            <a:ext cx="9144000" cy="1052700"/>
          </a:xfrm>
          <a:prstGeom prst="rect">
            <a:avLst/>
          </a:prstGeom>
          <a:solidFill>
            <a:srgbClr val="BF9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PROJECT MODULE</a:t>
            </a:r>
            <a:endParaRPr>
              <a:latin typeface="EB Garamond"/>
              <a:ea typeface="EB Garamond"/>
              <a:cs typeface="EB Garamond"/>
              <a:sym typeface="EB Garamond"/>
            </a:endParaRPr>
          </a:p>
        </p:txBody>
      </p:sp>
      <p:grpSp>
        <p:nvGrpSpPr>
          <p:cNvPr id="188" name="Google Shape;188;p26"/>
          <p:cNvGrpSpPr/>
          <p:nvPr/>
        </p:nvGrpSpPr>
        <p:grpSpPr>
          <a:xfrm>
            <a:off x="4572000" y="1488750"/>
            <a:ext cx="2286000" cy="2847950"/>
            <a:chOff x="0" y="2295575"/>
            <a:chExt cx="2286000" cy="2847950"/>
          </a:xfrm>
        </p:grpSpPr>
        <p:sp>
          <p:nvSpPr>
            <p:cNvPr id="189" name="Google Shape;189;p26"/>
            <p:cNvSpPr/>
            <p:nvPr/>
          </p:nvSpPr>
          <p:spPr>
            <a:xfrm>
              <a:off x="0" y="2823925"/>
              <a:ext cx="2286000" cy="231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EB Garamond"/>
                  <a:ea typeface="EB Garamond"/>
                  <a:cs typeface="EB Garamond"/>
                  <a:sym typeface="EB Garamond"/>
                </a:rPr>
                <a:t>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Implementation and testing frontend with Streamlit.</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 Designing user-friendly UI.</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90" name="Google Shape;190;p26"/>
            <p:cNvSpPr/>
            <p:nvPr/>
          </p:nvSpPr>
          <p:spPr>
            <a:xfrm>
              <a:off x="0" y="2295575"/>
              <a:ext cx="2286000" cy="537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6"/>
          <p:cNvSpPr txBox="1"/>
          <p:nvPr/>
        </p:nvSpPr>
        <p:spPr>
          <a:xfrm>
            <a:off x="4788310" y="1634275"/>
            <a:ext cx="1853400" cy="26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lt1"/>
                </a:solidFill>
                <a:latin typeface="EB Garamond"/>
                <a:ea typeface="EB Garamond"/>
                <a:cs typeface="EB Garamond"/>
                <a:sym typeface="EB Garamond"/>
              </a:rPr>
              <a:t>MODULE 3</a:t>
            </a:r>
            <a:endParaRPr b="1">
              <a:solidFill>
                <a:schemeClr val="lt1"/>
              </a:solidFill>
              <a:latin typeface="EB Garamond"/>
              <a:ea typeface="EB Garamond"/>
              <a:cs typeface="EB Garamond"/>
              <a:sym typeface="EB Garamond"/>
            </a:endParaRPr>
          </a:p>
        </p:txBody>
      </p:sp>
      <p:cxnSp>
        <p:nvCxnSpPr>
          <p:cNvPr id="192" name="Google Shape;192;p26"/>
          <p:cNvCxnSpPr/>
          <p:nvPr/>
        </p:nvCxnSpPr>
        <p:spPr>
          <a:xfrm>
            <a:off x="6858000" y="1488750"/>
            <a:ext cx="0" cy="2837400"/>
          </a:xfrm>
          <a:prstGeom prst="straightConnector1">
            <a:avLst/>
          </a:prstGeom>
          <a:noFill/>
          <a:ln cap="flat" cmpd="sng" w="9525">
            <a:solidFill>
              <a:schemeClr val="dk1"/>
            </a:solidFill>
            <a:prstDash val="dot"/>
            <a:round/>
            <a:headEnd len="sm" w="sm" type="none"/>
            <a:tailEnd len="sm" w="sm" type="none"/>
          </a:ln>
        </p:spPr>
      </p:cxnSp>
      <p:grpSp>
        <p:nvGrpSpPr>
          <p:cNvPr id="193" name="Google Shape;193;p26"/>
          <p:cNvGrpSpPr/>
          <p:nvPr/>
        </p:nvGrpSpPr>
        <p:grpSpPr>
          <a:xfrm>
            <a:off x="6858000" y="1488750"/>
            <a:ext cx="2286000" cy="2847950"/>
            <a:chOff x="0" y="2295575"/>
            <a:chExt cx="2286000" cy="2847950"/>
          </a:xfrm>
        </p:grpSpPr>
        <p:sp>
          <p:nvSpPr>
            <p:cNvPr id="194" name="Google Shape;194;p26"/>
            <p:cNvSpPr/>
            <p:nvPr/>
          </p:nvSpPr>
          <p:spPr>
            <a:xfrm>
              <a:off x="0" y="2823925"/>
              <a:ext cx="2286000" cy="231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Final coding, integration</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and testing of web app.</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Result analysis.</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Deploying the web app.</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p:txBody>
        </p:sp>
        <p:sp>
          <p:nvSpPr>
            <p:cNvPr id="195" name="Google Shape;195;p26"/>
            <p:cNvSpPr/>
            <p:nvPr/>
          </p:nvSpPr>
          <p:spPr>
            <a:xfrm>
              <a:off x="0" y="2295575"/>
              <a:ext cx="2286000" cy="537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6"/>
          <p:cNvSpPr txBox="1"/>
          <p:nvPr/>
        </p:nvSpPr>
        <p:spPr>
          <a:xfrm>
            <a:off x="7074310" y="1634275"/>
            <a:ext cx="1853400" cy="26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lt1"/>
                </a:solidFill>
                <a:latin typeface="EB Garamond"/>
                <a:ea typeface="EB Garamond"/>
                <a:cs typeface="EB Garamond"/>
                <a:sym typeface="EB Garamond"/>
              </a:rPr>
              <a:t>MODULE 4</a:t>
            </a:r>
            <a:endParaRPr b="1">
              <a:solidFill>
                <a:schemeClr val="lt1"/>
              </a:solidFill>
              <a:latin typeface="EB Garamond"/>
              <a:ea typeface="EB Garamond"/>
              <a:cs typeface="EB Garamond"/>
              <a:sym typeface="EB Garamond"/>
            </a:endParaRPr>
          </a:p>
        </p:txBody>
      </p:sp>
      <p:grpSp>
        <p:nvGrpSpPr>
          <p:cNvPr id="197" name="Google Shape;197;p26"/>
          <p:cNvGrpSpPr/>
          <p:nvPr/>
        </p:nvGrpSpPr>
        <p:grpSpPr>
          <a:xfrm>
            <a:off x="0" y="1488750"/>
            <a:ext cx="2286000" cy="2847950"/>
            <a:chOff x="0" y="2295575"/>
            <a:chExt cx="2286000" cy="2847950"/>
          </a:xfrm>
        </p:grpSpPr>
        <p:grpSp>
          <p:nvGrpSpPr>
            <p:cNvPr id="198" name="Google Shape;198;p26"/>
            <p:cNvGrpSpPr/>
            <p:nvPr/>
          </p:nvGrpSpPr>
          <p:grpSpPr>
            <a:xfrm>
              <a:off x="0" y="2295575"/>
              <a:ext cx="2286000" cy="2847950"/>
              <a:chOff x="0" y="2295575"/>
              <a:chExt cx="2286000" cy="2847950"/>
            </a:xfrm>
          </p:grpSpPr>
          <p:sp>
            <p:nvSpPr>
              <p:cNvPr id="199" name="Google Shape;199;p26"/>
              <p:cNvSpPr/>
              <p:nvPr/>
            </p:nvSpPr>
            <p:spPr>
              <a:xfrm>
                <a:off x="0" y="2823925"/>
                <a:ext cx="2286000" cy="231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Researching about different APIs to use.</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 Studying</a:t>
                </a:r>
                <a:r>
                  <a:rPr lang="en" sz="1600">
                    <a:solidFill>
                      <a:schemeClr val="lt1"/>
                    </a:solidFill>
                    <a:latin typeface="EB Garamond"/>
                    <a:ea typeface="EB Garamond"/>
                    <a:cs typeface="EB Garamond"/>
                    <a:sym typeface="EB Garamond"/>
                  </a:rPr>
                  <a:t> </a:t>
                </a:r>
                <a:r>
                  <a:rPr lang="en" sz="1600">
                    <a:solidFill>
                      <a:schemeClr val="lt1"/>
                    </a:solidFill>
                    <a:latin typeface="EB Garamond"/>
                    <a:ea typeface="EB Garamond"/>
                    <a:cs typeface="EB Garamond"/>
                    <a:sym typeface="EB Garamond"/>
                  </a:rPr>
                  <a:t>documentation.</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 Preparing Synopsis and</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Presentation.</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p:txBody>
          </p:sp>
          <p:sp>
            <p:nvSpPr>
              <p:cNvPr id="200" name="Google Shape;200;p26"/>
              <p:cNvSpPr/>
              <p:nvPr/>
            </p:nvSpPr>
            <p:spPr>
              <a:xfrm>
                <a:off x="0" y="2295575"/>
                <a:ext cx="2286000" cy="53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6"/>
            <p:cNvSpPr txBox="1"/>
            <p:nvPr/>
          </p:nvSpPr>
          <p:spPr>
            <a:xfrm>
              <a:off x="216310" y="2441100"/>
              <a:ext cx="1853400" cy="26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lt1"/>
                  </a:solidFill>
                  <a:latin typeface="EB Garamond"/>
                  <a:ea typeface="EB Garamond"/>
                  <a:cs typeface="EB Garamond"/>
                  <a:sym typeface="EB Garamond"/>
                </a:rPr>
                <a:t>MODULE 1</a:t>
              </a:r>
              <a:endParaRPr b="1">
                <a:solidFill>
                  <a:schemeClr val="lt1"/>
                </a:solidFill>
                <a:latin typeface="EB Garamond"/>
                <a:ea typeface="EB Garamond"/>
                <a:cs typeface="EB Garamond"/>
                <a:sym typeface="EB Garamond"/>
              </a:endParaRPr>
            </a:p>
          </p:txBody>
        </p:sp>
        <p:cxnSp>
          <p:nvCxnSpPr>
            <p:cNvPr id="202" name="Google Shape;202;p26"/>
            <p:cNvCxnSpPr/>
            <p:nvPr/>
          </p:nvCxnSpPr>
          <p:spPr>
            <a:xfrm>
              <a:off x="2286000" y="2295575"/>
              <a:ext cx="0" cy="2837400"/>
            </a:xfrm>
            <a:prstGeom prst="straightConnector1">
              <a:avLst/>
            </a:prstGeom>
            <a:noFill/>
            <a:ln cap="flat" cmpd="sng" w="9525">
              <a:solidFill>
                <a:schemeClr val="dk1"/>
              </a:solidFill>
              <a:prstDash val="dot"/>
              <a:round/>
              <a:headEnd len="sm" w="sm" type="none"/>
              <a:tailEnd len="sm" w="sm" type="none"/>
            </a:ln>
          </p:spPr>
        </p:cxnSp>
      </p:grpSp>
      <p:grpSp>
        <p:nvGrpSpPr>
          <p:cNvPr id="203" name="Google Shape;203;p26"/>
          <p:cNvGrpSpPr/>
          <p:nvPr/>
        </p:nvGrpSpPr>
        <p:grpSpPr>
          <a:xfrm>
            <a:off x="2286000" y="1488750"/>
            <a:ext cx="2286000" cy="2847950"/>
            <a:chOff x="0" y="2295575"/>
            <a:chExt cx="2286000" cy="2847950"/>
          </a:xfrm>
        </p:grpSpPr>
        <p:sp>
          <p:nvSpPr>
            <p:cNvPr id="204" name="Google Shape;204;p26"/>
            <p:cNvSpPr txBox="1"/>
            <p:nvPr/>
          </p:nvSpPr>
          <p:spPr>
            <a:xfrm>
              <a:off x="216309" y="2441100"/>
              <a:ext cx="1853400" cy="26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lt1"/>
                  </a:solidFill>
                  <a:latin typeface="EB Garamond"/>
                  <a:ea typeface="EB Garamond"/>
                  <a:cs typeface="EB Garamond"/>
                  <a:sym typeface="EB Garamond"/>
                </a:rPr>
                <a:t>MODULE 2</a:t>
              </a:r>
              <a:endParaRPr b="1">
                <a:solidFill>
                  <a:schemeClr val="lt1"/>
                </a:solidFill>
                <a:latin typeface="EB Garamond"/>
                <a:ea typeface="EB Garamond"/>
                <a:cs typeface="EB Garamond"/>
                <a:sym typeface="EB Garamond"/>
              </a:endParaRPr>
            </a:p>
          </p:txBody>
        </p:sp>
        <p:cxnSp>
          <p:nvCxnSpPr>
            <p:cNvPr id="205" name="Google Shape;205;p26"/>
            <p:cNvCxnSpPr/>
            <p:nvPr/>
          </p:nvCxnSpPr>
          <p:spPr>
            <a:xfrm>
              <a:off x="2286000" y="2295575"/>
              <a:ext cx="0" cy="2837400"/>
            </a:xfrm>
            <a:prstGeom prst="straightConnector1">
              <a:avLst/>
            </a:prstGeom>
            <a:noFill/>
            <a:ln cap="flat" cmpd="sng" w="9525">
              <a:solidFill>
                <a:schemeClr val="dk1"/>
              </a:solidFill>
              <a:prstDash val="dot"/>
              <a:round/>
              <a:headEnd len="sm" w="sm" type="none"/>
              <a:tailEnd len="sm" w="sm" type="none"/>
            </a:ln>
          </p:spPr>
        </p:cxnSp>
        <p:grpSp>
          <p:nvGrpSpPr>
            <p:cNvPr id="206" name="Google Shape;206;p26"/>
            <p:cNvGrpSpPr/>
            <p:nvPr/>
          </p:nvGrpSpPr>
          <p:grpSpPr>
            <a:xfrm>
              <a:off x="0" y="2295575"/>
              <a:ext cx="2286000" cy="2847950"/>
              <a:chOff x="0" y="2295575"/>
              <a:chExt cx="2286000" cy="2847950"/>
            </a:xfrm>
          </p:grpSpPr>
          <p:sp>
            <p:nvSpPr>
              <p:cNvPr id="207" name="Google Shape;207;p26"/>
              <p:cNvSpPr/>
              <p:nvPr/>
            </p:nvSpPr>
            <p:spPr>
              <a:xfrm>
                <a:off x="0" y="2295575"/>
                <a:ext cx="2286000" cy="53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0" y="2823925"/>
                <a:ext cx="2286000" cy="231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EB Garamond"/>
                    <a:ea typeface="EB Garamond"/>
                    <a:cs typeface="EB Garamond"/>
                    <a:sym typeface="EB Garamond"/>
                  </a:rPr>
                  <a:t>Learning Python.</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Studying, implementing</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and working with different</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rPr lang="en" sz="1600">
                    <a:solidFill>
                      <a:schemeClr val="lt1"/>
                    </a:solidFill>
                    <a:latin typeface="EB Garamond"/>
                    <a:ea typeface="EB Garamond"/>
                    <a:cs typeface="EB Garamond"/>
                    <a:sym typeface="EB Garamond"/>
                  </a:rPr>
                  <a:t>python libraries.</a:t>
                </a:r>
                <a:endParaRPr sz="16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2" name="Shape 212"/>
        <p:cNvGrpSpPr/>
        <p:nvPr/>
      </p:nvGrpSpPr>
      <p:grpSpPr>
        <a:xfrm>
          <a:off x="0" y="0"/>
          <a:ext cx="0" cy="0"/>
          <a:chOff x="0" y="0"/>
          <a:chExt cx="0" cy="0"/>
        </a:xfrm>
      </p:grpSpPr>
      <p:pic>
        <p:nvPicPr>
          <p:cNvPr id="213" name="Google Shape;213;p27"/>
          <p:cNvPicPr preferRelativeResize="0"/>
          <p:nvPr/>
        </p:nvPicPr>
        <p:blipFill>
          <a:blip r:embed="rId3">
            <a:alphaModFix/>
          </a:blip>
          <a:stretch>
            <a:fillRect/>
          </a:stretch>
        </p:blipFill>
        <p:spPr>
          <a:xfrm>
            <a:off x="-3150" y="0"/>
            <a:ext cx="4728974" cy="5143501"/>
          </a:xfrm>
          <a:prstGeom prst="rect">
            <a:avLst/>
          </a:prstGeom>
          <a:noFill/>
          <a:ln>
            <a:noFill/>
          </a:ln>
        </p:spPr>
      </p:pic>
      <p:sp>
        <p:nvSpPr>
          <p:cNvPr id="214" name="Google Shape;214;p27"/>
          <p:cNvSpPr txBox="1"/>
          <p:nvPr/>
        </p:nvSpPr>
        <p:spPr>
          <a:xfrm>
            <a:off x="5071600" y="2156100"/>
            <a:ext cx="380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rgbClr val="BF9000"/>
                </a:solidFill>
                <a:latin typeface="EB Garamond"/>
                <a:ea typeface="EB Garamond"/>
                <a:cs typeface="EB Garamond"/>
                <a:sym typeface="EB Garamond"/>
              </a:rPr>
              <a:t>Activity Diagram</a:t>
            </a:r>
            <a:endParaRPr sz="4100">
              <a:solidFill>
                <a:srgbClr val="BF9000"/>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8" name="Shape 218"/>
        <p:cNvGrpSpPr/>
        <p:nvPr/>
      </p:nvGrpSpPr>
      <p:grpSpPr>
        <a:xfrm>
          <a:off x="0" y="0"/>
          <a:ext cx="0" cy="0"/>
          <a:chOff x="0" y="0"/>
          <a:chExt cx="0" cy="0"/>
        </a:xfrm>
      </p:grpSpPr>
      <p:sp>
        <p:nvSpPr>
          <p:cNvPr id="219" name="Google Shape;219;p28"/>
          <p:cNvSpPr txBox="1"/>
          <p:nvPr/>
        </p:nvSpPr>
        <p:spPr>
          <a:xfrm>
            <a:off x="2346000" y="0"/>
            <a:ext cx="4452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rgbClr val="BF9000"/>
                </a:solidFill>
                <a:latin typeface="EB Garamond"/>
                <a:ea typeface="EB Garamond"/>
                <a:cs typeface="EB Garamond"/>
                <a:sym typeface="EB Garamond"/>
              </a:rPr>
              <a:t>Use Case</a:t>
            </a:r>
            <a:r>
              <a:rPr lang="en" sz="4000">
                <a:solidFill>
                  <a:srgbClr val="BF9000"/>
                </a:solidFill>
                <a:latin typeface="EB Garamond"/>
                <a:ea typeface="EB Garamond"/>
                <a:cs typeface="EB Garamond"/>
                <a:sym typeface="EB Garamond"/>
              </a:rPr>
              <a:t> Diagram</a:t>
            </a:r>
            <a:endParaRPr sz="3900">
              <a:solidFill>
                <a:srgbClr val="BF9000"/>
              </a:solidFill>
              <a:latin typeface="EB Garamond"/>
              <a:ea typeface="EB Garamond"/>
              <a:cs typeface="EB Garamond"/>
              <a:sym typeface="EB Garamond"/>
            </a:endParaRPr>
          </a:p>
        </p:txBody>
      </p:sp>
      <p:pic>
        <p:nvPicPr>
          <p:cNvPr id="220" name="Google Shape;220;p28"/>
          <p:cNvPicPr preferRelativeResize="0"/>
          <p:nvPr/>
        </p:nvPicPr>
        <p:blipFill>
          <a:blip r:embed="rId3">
            <a:alphaModFix/>
          </a:blip>
          <a:stretch>
            <a:fillRect/>
          </a:stretch>
        </p:blipFill>
        <p:spPr>
          <a:xfrm>
            <a:off x="0" y="833175"/>
            <a:ext cx="9144000" cy="4411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ctrTitle"/>
          </p:nvPr>
        </p:nvSpPr>
        <p:spPr>
          <a:xfrm>
            <a:off x="-50" y="0"/>
            <a:ext cx="9200100" cy="1095900"/>
          </a:xfrm>
          <a:prstGeom prst="rect">
            <a:avLst/>
          </a:prstGeom>
          <a:solidFill>
            <a:srgbClr val="BF9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3800">
                <a:latin typeface="EB Garamond"/>
                <a:ea typeface="EB Garamond"/>
                <a:cs typeface="EB Garamond"/>
                <a:sym typeface="EB Garamond"/>
              </a:rPr>
              <a:t>TEAM MEMBER AND THEIR EXPERTISE</a:t>
            </a:r>
            <a:endParaRPr sz="5200">
              <a:latin typeface="EB Garamond"/>
              <a:ea typeface="EB Garamond"/>
              <a:cs typeface="EB Garamond"/>
              <a:sym typeface="EB Garamond"/>
            </a:endParaRPr>
          </a:p>
        </p:txBody>
      </p:sp>
      <p:sp>
        <p:nvSpPr>
          <p:cNvPr id="226" name="Google Shape;226;p2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t>
            </a:r>
            <a:endParaRPr/>
          </a:p>
        </p:txBody>
      </p:sp>
      <p:graphicFrame>
        <p:nvGraphicFramePr>
          <p:cNvPr id="227" name="Google Shape;227;p29"/>
          <p:cNvGraphicFramePr/>
          <p:nvPr/>
        </p:nvGraphicFramePr>
        <p:xfrm>
          <a:off x="0" y="1489215"/>
          <a:ext cx="3000000" cy="3000000"/>
        </p:xfrm>
        <a:graphic>
          <a:graphicData uri="http://schemas.openxmlformats.org/drawingml/2006/table">
            <a:tbl>
              <a:tblPr>
                <a:noFill/>
                <a:tableStyleId>{6D71960F-3E6F-4CC7-8D8D-97B2BD60C930}</a:tableStyleId>
              </a:tblPr>
              <a:tblGrid>
                <a:gridCol w="4572000"/>
                <a:gridCol w="4572000"/>
              </a:tblGrid>
              <a:tr h="518975">
                <a:tc>
                  <a:txBody>
                    <a:bodyPr/>
                    <a:lstStyle/>
                    <a:p>
                      <a:pPr indent="0" lvl="0" marL="0" rtl="0" algn="l">
                        <a:spcBef>
                          <a:spcPts val="0"/>
                        </a:spcBef>
                        <a:spcAft>
                          <a:spcPts val="0"/>
                        </a:spcAft>
                        <a:buNone/>
                      </a:pPr>
                      <a:r>
                        <a:rPr lang="en" sz="2400">
                          <a:solidFill>
                            <a:srgbClr val="FFFFFF"/>
                          </a:solidFill>
                          <a:latin typeface="EB Garamond"/>
                          <a:ea typeface="EB Garamond"/>
                          <a:cs typeface="EB Garamond"/>
                          <a:sym typeface="EB Garamond"/>
                        </a:rPr>
                        <a:t>Student Name and Enrollment No.</a:t>
                      </a:r>
                      <a:endParaRPr sz="2400">
                        <a:solidFill>
                          <a:srgbClr val="FFFFFF"/>
                        </a:solidFill>
                        <a:latin typeface="EB Garamond"/>
                        <a:ea typeface="EB Garamond"/>
                        <a:cs typeface="EB Garamond"/>
                        <a:sym typeface="EB Garamond"/>
                      </a:endParaRPr>
                    </a:p>
                  </a:txBody>
                  <a:tcPr marT="91425" marB="91425" marR="91425" marL="91425">
                    <a:solidFill>
                      <a:srgbClr val="BF9000"/>
                    </a:solidFill>
                  </a:tcPr>
                </a:tc>
                <a:tc>
                  <a:txBody>
                    <a:bodyPr/>
                    <a:lstStyle/>
                    <a:p>
                      <a:pPr indent="0" lvl="0" marL="0" rtl="0" algn="l">
                        <a:spcBef>
                          <a:spcPts val="0"/>
                        </a:spcBef>
                        <a:spcAft>
                          <a:spcPts val="0"/>
                        </a:spcAft>
                        <a:buNone/>
                      </a:pPr>
                      <a:r>
                        <a:rPr lang="en" sz="2400">
                          <a:solidFill>
                            <a:schemeClr val="lt1"/>
                          </a:solidFill>
                          <a:latin typeface="EB Garamond"/>
                          <a:ea typeface="EB Garamond"/>
                          <a:cs typeface="EB Garamond"/>
                          <a:sym typeface="EB Garamond"/>
                        </a:rPr>
                        <a:t>Technical Expertise</a:t>
                      </a:r>
                      <a:endParaRPr sz="2400">
                        <a:solidFill>
                          <a:schemeClr val="lt1"/>
                        </a:solidFill>
                        <a:latin typeface="EB Garamond"/>
                        <a:ea typeface="EB Garamond"/>
                        <a:cs typeface="EB Garamond"/>
                        <a:sym typeface="EB Garamond"/>
                      </a:endParaRPr>
                    </a:p>
                  </a:txBody>
                  <a:tcPr marT="91425" marB="91425" marR="91425" marL="91425">
                    <a:solidFill>
                      <a:srgbClr val="BF9000"/>
                    </a:solidFill>
                  </a:tcPr>
                </a:tc>
              </a:tr>
              <a:tr h="972500">
                <a:tc>
                  <a:txBody>
                    <a:bodyPr/>
                    <a:lstStyle/>
                    <a:p>
                      <a:pPr indent="0" lvl="0" marL="0" rtl="0" algn="l">
                        <a:spcBef>
                          <a:spcPts val="0"/>
                        </a:spcBef>
                        <a:spcAft>
                          <a:spcPts val="0"/>
                        </a:spcAft>
                        <a:buNone/>
                      </a:pPr>
                      <a:r>
                        <a:rPr lang="en" sz="2400">
                          <a:solidFill>
                            <a:schemeClr val="lt1"/>
                          </a:solidFill>
                          <a:latin typeface="EB Garamond"/>
                          <a:ea typeface="EB Garamond"/>
                          <a:cs typeface="EB Garamond"/>
                          <a:sym typeface="EB Garamond"/>
                        </a:rPr>
                        <a:t>Varun Baragi   (0827CT191062)</a:t>
                      </a:r>
                      <a:endParaRPr sz="2400">
                        <a:solidFill>
                          <a:schemeClr val="lt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2400">
                          <a:solidFill>
                            <a:schemeClr val="lt1"/>
                          </a:solidFill>
                          <a:latin typeface="EB Garamond"/>
                          <a:ea typeface="EB Garamond"/>
                          <a:cs typeface="EB Garamond"/>
                          <a:sym typeface="EB Garamond"/>
                        </a:rPr>
                        <a:t>Frontend, Python, APIs</a:t>
                      </a:r>
                      <a:endParaRPr sz="2400">
                        <a:solidFill>
                          <a:schemeClr val="lt1"/>
                        </a:solidFill>
                        <a:latin typeface="EB Garamond"/>
                        <a:ea typeface="EB Garamond"/>
                        <a:cs typeface="EB Garamond"/>
                        <a:sym typeface="EB Garamond"/>
                      </a:endParaRPr>
                    </a:p>
                  </a:txBody>
                  <a:tcPr marT="91425" marB="91425" marR="91425" marL="91425"/>
                </a:tc>
              </a:tr>
              <a:tr h="972500">
                <a:tc>
                  <a:txBody>
                    <a:bodyPr/>
                    <a:lstStyle/>
                    <a:p>
                      <a:pPr indent="0" lvl="0" marL="0" rtl="0" algn="l">
                        <a:spcBef>
                          <a:spcPts val="0"/>
                        </a:spcBef>
                        <a:spcAft>
                          <a:spcPts val="0"/>
                        </a:spcAft>
                        <a:buNone/>
                      </a:pPr>
                      <a:r>
                        <a:rPr lang="en" sz="2400">
                          <a:solidFill>
                            <a:schemeClr val="lt1"/>
                          </a:solidFill>
                          <a:latin typeface="EB Garamond"/>
                          <a:ea typeface="EB Garamond"/>
                          <a:cs typeface="EB Garamond"/>
                          <a:sym typeface="EB Garamond"/>
                        </a:rPr>
                        <a:t>Vidhi Sethiya   (0827CT191063)</a:t>
                      </a:r>
                      <a:endParaRPr sz="2400">
                        <a:solidFill>
                          <a:schemeClr val="lt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2400">
                          <a:solidFill>
                            <a:schemeClr val="lt1"/>
                          </a:solidFill>
                          <a:latin typeface="EB Garamond"/>
                          <a:ea typeface="EB Garamond"/>
                          <a:cs typeface="EB Garamond"/>
                          <a:sym typeface="EB Garamond"/>
                        </a:rPr>
                        <a:t>Python, APIs</a:t>
                      </a:r>
                      <a:endParaRPr sz="2400">
                        <a:solidFill>
                          <a:schemeClr val="lt1"/>
                        </a:solidFill>
                        <a:latin typeface="EB Garamond"/>
                        <a:ea typeface="EB Garamond"/>
                        <a:cs typeface="EB Garamond"/>
                        <a:sym typeface="EB Garamond"/>
                      </a:endParaRPr>
                    </a:p>
                  </a:txBody>
                  <a:tcPr marT="91425" marB="91425" marR="91425" marL="91425"/>
                </a:tc>
              </a:tr>
              <a:tr h="1160675">
                <a:tc>
                  <a:txBody>
                    <a:bodyPr/>
                    <a:lstStyle/>
                    <a:p>
                      <a:pPr indent="0" lvl="0" marL="0" rtl="0" algn="l">
                        <a:spcBef>
                          <a:spcPts val="0"/>
                        </a:spcBef>
                        <a:spcAft>
                          <a:spcPts val="0"/>
                        </a:spcAft>
                        <a:buNone/>
                      </a:pPr>
                      <a:r>
                        <a:rPr lang="en" sz="2400">
                          <a:solidFill>
                            <a:schemeClr val="lt1"/>
                          </a:solidFill>
                          <a:latin typeface="EB Garamond"/>
                          <a:ea typeface="EB Garamond"/>
                          <a:cs typeface="EB Garamond"/>
                          <a:sym typeface="EB Garamond"/>
                        </a:rPr>
                        <a:t>Yashika Khatri  (0827CT1919066)</a:t>
                      </a:r>
                      <a:endParaRPr sz="2400">
                        <a:solidFill>
                          <a:schemeClr val="lt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2400">
                          <a:solidFill>
                            <a:schemeClr val="lt1"/>
                          </a:solidFill>
                          <a:latin typeface="EB Garamond"/>
                          <a:ea typeface="EB Garamond"/>
                          <a:cs typeface="EB Garamond"/>
                          <a:sym typeface="EB Garamond"/>
                        </a:rPr>
                        <a:t>Frontend, Python</a:t>
                      </a:r>
                      <a:endParaRPr sz="2400">
                        <a:solidFill>
                          <a:schemeClr val="lt1"/>
                        </a:solidFill>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ctrTitle"/>
          </p:nvPr>
        </p:nvSpPr>
        <p:spPr>
          <a:xfrm>
            <a:off x="0" y="0"/>
            <a:ext cx="9198300" cy="1052700"/>
          </a:xfrm>
          <a:prstGeom prst="rect">
            <a:avLst/>
          </a:prstGeom>
          <a:solidFill>
            <a:srgbClr val="BF9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CONCLUSION</a:t>
            </a:r>
            <a:endParaRPr sz="5600">
              <a:latin typeface="EB Garamond"/>
              <a:ea typeface="EB Garamond"/>
              <a:cs typeface="EB Garamond"/>
              <a:sym typeface="EB Garamond"/>
            </a:endParaRPr>
          </a:p>
        </p:txBody>
      </p:sp>
      <p:sp>
        <p:nvSpPr>
          <p:cNvPr id="233" name="Google Shape;233;p30"/>
          <p:cNvSpPr txBox="1"/>
          <p:nvPr>
            <p:ph idx="1" type="subTitle"/>
          </p:nvPr>
        </p:nvSpPr>
        <p:spPr>
          <a:xfrm>
            <a:off x="54250" y="813950"/>
            <a:ext cx="9144000" cy="43296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2700"/>
          </a:p>
          <a:p>
            <a:pPr indent="0" lvl="0" marL="457200" rtl="0" algn="l">
              <a:spcBef>
                <a:spcPts val="0"/>
              </a:spcBef>
              <a:spcAft>
                <a:spcPts val="0"/>
              </a:spcAft>
              <a:buNone/>
            </a:pPr>
            <a:r>
              <a:rPr lang="en" sz="2700">
                <a:latin typeface="EB Garamond"/>
                <a:ea typeface="EB Garamond"/>
                <a:cs typeface="EB Garamond"/>
                <a:sym typeface="EB Garamond"/>
              </a:rPr>
              <a:t>This Web App :</a:t>
            </a:r>
            <a:endParaRPr sz="2700">
              <a:latin typeface="EB Garamond"/>
              <a:ea typeface="EB Garamond"/>
              <a:cs typeface="EB Garamond"/>
              <a:sym typeface="EB Garamond"/>
            </a:endParaRPr>
          </a:p>
          <a:p>
            <a:pPr indent="0" lvl="0" marL="457200" rtl="0" algn="l">
              <a:spcBef>
                <a:spcPts val="0"/>
              </a:spcBef>
              <a:spcAft>
                <a:spcPts val="0"/>
              </a:spcAft>
              <a:buNone/>
            </a:pPr>
            <a:r>
              <a:t/>
            </a:r>
            <a:endParaRPr/>
          </a:p>
          <a:p>
            <a:pPr indent="-400050" lvl="0" marL="457200" rtl="0" algn="l">
              <a:spcBef>
                <a:spcPts val="0"/>
              </a:spcBef>
              <a:spcAft>
                <a:spcPts val="0"/>
              </a:spcAft>
              <a:buSzPts val="2700"/>
              <a:buFont typeface="EB Garamond"/>
              <a:buChar char="●"/>
            </a:pPr>
            <a:r>
              <a:rPr lang="en" sz="2700">
                <a:latin typeface="EB Garamond"/>
                <a:ea typeface="EB Garamond"/>
                <a:cs typeface="EB Garamond"/>
                <a:sym typeface="EB Garamond"/>
              </a:rPr>
              <a:t>Will show cryptocurrency prices, exchange rates and history. </a:t>
            </a:r>
            <a:endParaRPr sz="2700">
              <a:latin typeface="EB Garamond"/>
              <a:ea typeface="EB Garamond"/>
              <a:cs typeface="EB Garamond"/>
              <a:sym typeface="EB Garamond"/>
            </a:endParaRPr>
          </a:p>
          <a:p>
            <a:pPr indent="0" lvl="0" marL="0" rtl="0" algn="l">
              <a:spcBef>
                <a:spcPts val="0"/>
              </a:spcBef>
              <a:spcAft>
                <a:spcPts val="0"/>
              </a:spcAft>
              <a:buNone/>
            </a:pPr>
            <a:r>
              <a:t/>
            </a:r>
            <a:endParaRPr sz="2700">
              <a:latin typeface="EB Garamond"/>
              <a:ea typeface="EB Garamond"/>
              <a:cs typeface="EB Garamond"/>
              <a:sym typeface="EB Garamond"/>
            </a:endParaRPr>
          </a:p>
          <a:p>
            <a:pPr indent="-400050" lvl="0" marL="457200" rtl="0" algn="l">
              <a:spcBef>
                <a:spcPts val="0"/>
              </a:spcBef>
              <a:spcAft>
                <a:spcPts val="0"/>
              </a:spcAft>
              <a:buSzPts val="2700"/>
              <a:buFont typeface="EB Garamond"/>
              <a:buChar char="●"/>
            </a:pPr>
            <a:r>
              <a:rPr lang="en" sz="2700">
                <a:latin typeface="EB Garamond"/>
                <a:ea typeface="EB Garamond"/>
                <a:cs typeface="EB Garamond"/>
                <a:sym typeface="EB Garamond"/>
              </a:rPr>
              <a:t>Will help crypto enthusiasts and newbies to explore, compare different currencies.</a:t>
            </a:r>
            <a:endParaRPr sz="2700">
              <a:latin typeface="EB Garamond"/>
              <a:ea typeface="EB Garamond"/>
              <a:cs typeface="EB Garamond"/>
              <a:sym typeface="EB Garamond"/>
            </a:endParaRPr>
          </a:p>
          <a:p>
            <a:pPr indent="0" lvl="0" marL="0" rtl="0" algn="l">
              <a:spcBef>
                <a:spcPts val="0"/>
              </a:spcBef>
              <a:spcAft>
                <a:spcPts val="0"/>
              </a:spcAft>
              <a:buNone/>
            </a:pPr>
            <a:r>
              <a:t/>
            </a:r>
            <a:endParaRPr sz="2700">
              <a:latin typeface="EB Garamond"/>
              <a:ea typeface="EB Garamond"/>
              <a:cs typeface="EB Garamond"/>
              <a:sym typeface="EB Garamond"/>
            </a:endParaRPr>
          </a:p>
          <a:p>
            <a:pPr indent="-400050" lvl="0" marL="457200" rtl="0" algn="l">
              <a:spcBef>
                <a:spcPts val="0"/>
              </a:spcBef>
              <a:spcAft>
                <a:spcPts val="0"/>
              </a:spcAft>
              <a:buSzPts val="2700"/>
              <a:buFont typeface="EB Garamond"/>
              <a:buChar char="●"/>
            </a:pPr>
            <a:r>
              <a:rPr lang="en" sz="2700">
                <a:latin typeface="EB Garamond"/>
                <a:ea typeface="EB Garamond"/>
                <a:cs typeface="EB Garamond"/>
                <a:sym typeface="EB Garamond"/>
              </a:rPr>
              <a:t>Currency converter add-on will help you get your calculations done all in one place.</a:t>
            </a:r>
            <a:endParaRPr sz="27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ctrTitle"/>
          </p:nvPr>
        </p:nvSpPr>
        <p:spPr>
          <a:xfrm>
            <a:off x="0" y="0"/>
            <a:ext cx="9198300" cy="1052700"/>
          </a:xfrm>
          <a:prstGeom prst="rect">
            <a:avLst/>
          </a:prstGeom>
          <a:solidFill>
            <a:srgbClr val="BF9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LOG NOTE</a:t>
            </a:r>
            <a:endParaRPr sz="5600">
              <a:latin typeface="EB Garamond"/>
              <a:ea typeface="EB Garamond"/>
              <a:cs typeface="EB Garamond"/>
              <a:sym typeface="EB Garamond"/>
            </a:endParaRPr>
          </a:p>
        </p:txBody>
      </p:sp>
      <p:sp>
        <p:nvSpPr>
          <p:cNvPr id="239" name="Google Shape;239;p31"/>
          <p:cNvSpPr txBox="1"/>
          <p:nvPr>
            <p:ph idx="1" type="subTitle"/>
          </p:nvPr>
        </p:nvSpPr>
        <p:spPr>
          <a:xfrm>
            <a:off x="27150" y="933300"/>
            <a:ext cx="9144000" cy="43296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2700"/>
          </a:p>
          <a:p>
            <a:pPr indent="0" lvl="0" marL="457200" rtl="0" algn="l">
              <a:spcBef>
                <a:spcPts val="0"/>
              </a:spcBef>
              <a:spcAft>
                <a:spcPts val="0"/>
              </a:spcAft>
              <a:buNone/>
            </a:pPr>
            <a:r>
              <a:t/>
            </a:r>
            <a:endParaRPr sz="2700">
              <a:latin typeface="EB Garamond"/>
              <a:ea typeface="EB Garamond"/>
              <a:cs typeface="EB Garamond"/>
              <a:sym typeface="EB Garamond"/>
            </a:endParaRPr>
          </a:p>
        </p:txBody>
      </p:sp>
      <p:pic>
        <p:nvPicPr>
          <p:cNvPr id="240" name="Google Shape;240;p31"/>
          <p:cNvPicPr preferRelativeResize="0"/>
          <p:nvPr/>
        </p:nvPicPr>
        <p:blipFill>
          <a:blip r:embed="rId3">
            <a:alphaModFix/>
          </a:blip>
          <a:stretch>
            <a:fillRect/>
          </a:stretch>
        </p:blipFill>
        <p:spPr>
          <a:xfrm>
            <a:off x="0" y="1052700"/>
            <a:ext cx="9198300" cy="409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4" name="Shape 244"/>
        <p:cNvGrpSpPr/>
        <p:nvPr/>
      </p:nvGrpSpPr>
      <p:grpSpPr>
        <a:xfrm>
          <a:off x="0" y="0"/>
          <a:ext cx="0" cy="0"/>
          <a:chOff x="0" y="0"/>
          <a:chExt cx="0" cy="0"/>
        </a:xfrm>
      </p:grpSpPr>
      <p:pic>
        <p:nvPicPr>
          <p:cNvPr id="245" name="Google Shape;245;p32"/>
          <p:cNvPicPr preferRelativeResize="0"/>
          <p:nvPr/>
        </p:nvPicPr>
        <p:blipFill rotWithShape="1">
          <a:blip r:embed="rId3">
            <a:alphaModFix/>
          </a:blip>
          <a:srcRect b="14830" l="19" r="29" t="10380"/>
          <a:stretch/>
        </p:blipFill>
        <p:spPr>
          <a:xfrm>
            <a:off x="0" y="951850"/>
            <a:ext cx="9144001" cy="4191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03" name="Google Shape;103;p1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pic>
        <p:nvPicPr>
          <p:cNvPr id="104" name="Google Shape;104;p15"/>
          <p:cNvPicPr preferRelativeResize="0"/>
          <p:nvPr/>
        </p:nvPicPr>
        <p:blipFill>
          <a:blip r:embed="rId3">
            <a:alphaModFix/>
          </a:blip>
          <a:stretch>
            <a:fillRect/>
          </a:stretch>
        </p:blipFill>
        <p:spPr>
          <a:xfrm>
            <a:off x="0" y="0"/>
            <a:ext cx="9235723" cy="5143500"/>
          </a:xfrm>
          <a:prstGeom prst="rect">
            <a:avLst/>
          </a:prstGeom>
          <a:noFill/>
          <a:ln>
            <a:noFill/>
          </a:ln>
        </p:spPr>
      </p:pic>
      <p:sp>
        <p:nvSpPr>
          <p:cNvPr id="105" name="Google Shape;105;p15"/>
          <p:cNvSpPr txBox="1"/>
          <p:nvPr/>
        </p:nvSpPr>
        <p:spPr>
          <a:xfrm>
            <a:off x="-143900" y="4299650"/>
            <a:ext cx="9494700" cy="9312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rgbClr val="BF9000"/>
                </a:solidFill>
                <a:latin typeface="EB Garamond"/>
                <a:ea typeface="EB Garamond"/>
                <a:cs typeface="EB Garamond"/>
                <a:sym typeface="EB Garamond"/>
              </a:rPr>
              <a:t>CoinExpo </a:t>
            </a:r>
            <a:r>
              <a:rPr lang="en" sz="4200">
                <a:solidFill>
                  <a:srgbClr val="FFFFFF"/>
                </a:solidFill>
                <a:latin typeface="EB Garamond"/>
                <a:ea typeface="EB Garamond"/>
                <a:cs typeface="EB Garamond"/>
                <a:sym typeface="EB Garamond"/>
              </a:rPr>
              <a:t>- </a:t>
            </a:r>
            <a:r>
              <a:rPr lang="en" sz="3388">
                <a:solidFill>
                  <a:srgbClr val="FFFFFF"/>
                </a:solidFill>
                <a:latin typeface="EB Garamond"/>
                <a:ea typeface="EB Garamond"/>
                <a:cs typeface="EB Garamond"/>
                <a:sym typeface="EB Garamond"/>
              </a:rPr>
              <a:t>A Cryptocurrency  Prices Web App</a:t>
            </a:r>
            <a:endParaRPr sz="3388">
              <a:solidFill>
                <a:srgbClr val="FFFFFF"/>
              </a:solidFill>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3">
            <a:alphaModFix/>
          </a:blip>
          <a:srcRect b="6055" l="0" r="0" t="10645"/>
          <a:stretch/>
        </p:blipFill>
        <p:spPr>
          <a:xfrm>
            <a:off x="0" y="793350"/>
            <a:ext cx="9144001" cy="445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4" name="Shape 254"/>
        <p:cNvGrpSpPr/>
        <p:nvPr/>
      </p:nvGrpSpPr>
      <p:grpSpPr>
        <a:xfrm>
          <a:off x="0" y="0"/>
          <a:ext cx="0" cy="0"/>
          <a:chOff x="0" y="0"/>
          <a:chExt cx="0" cy="0"/>
        </a:xfrm>
      </p:grpSpPr>
      <p:pic>
        <p:nvPicPr>
          <p:cNvPr id="255" name="Google Shape;255;p34"/>
          <p:cNvPicPr preferRelativeResize="0"/>
          <p:nvPr/>
        </p:nvPicPr>
        <p:blipFill rotWithShape="1">
          <a:blip r:embed="rId3">
            <a:alphaModFix/>
          </a:blip>
          <a:srcRect b="14557" l="0" r="0" t="10637"/>
          <a:stretch/>
        </p:blipFill>
        <p:spPr>
          <a:xfrm>
            <a:off x="0" y="836575"/>
            <a:ext cx="9144001" cy="4306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9" name="Shape 259"/>
        <p:cNvGrpSpPr/>
        <p:nvPr/>
      </p:nvGrpSpPr>
      <p:grpSpPr>
        <a:xfrm>
          <a:off x="0" y="0"/>
          <a:ext cx="0" cy="0"/>
          <a:chOff x="0" y="0"/>
          <a:chExt cx="0" cy="0"/>
        </a:xfrm>
      </p:grpSpPr>
      <p:pic>
        <p:nvPicPr>
          <p:cNvPr id="260" name="Google Shape;260;p35"/>
          <p:cNvPicPr preferRelativeResize="0"/>
          <p:nvPr/>
        </p:nvPicPr>
        <p:blipFill rotWithShape="1">
          <a:blip r:embed="rId3">
            <a:alphaModFix/>
          </a:blip>
          <a:srcRect b="5882" l="0" r="0" t="0"/>
          <a:stretch/>
        </p:blipFill>
        <p:spPr>
          <a:xfrm>
            <a:off x="0" y="945475"/>
            <a:ext cx="9143998" cy="41980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2741760" y="741513"/>
            <a:ext cx="3660477" cy="3660477"/>
          </a:xfrm>
          <a:prstGeom prst="rect">
            <a:avLst/>
          </a:prstGeom>
          <a:noFill/>
          <a:ln cap="flat" cmpd="sng" w="76200">
            <a:solidFill>
              <a:srgbClr val="BF9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ctrTitle"/>
          </p:nvPr>
        </p:nvSpPr>
        <p:spPr>
          <a:xfrm>
            <a:off x="0" y="0"/>
            <a:ext cx="9165300" cy="1067100"/>
          </a:xfrm>
          <a:prstGeom prst="rect">
            <a:avLst/>
          </a:prstGeom>
          <a:solidFill>
            <a:srgbClr val="BF9000"/>
          </a:solidFill>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EB Garamond"/>
                <a:ea typeface="EB Garamond"/>
                <a:cs typeface="EB Garamond"/>
                <a:sym typeface="EB Garamond"/>
              </a:rPr>
              <a:t>WHAT IS OUR PROJECT IDEA</a:t>
            </a:r>
            <a:endParaRPr>
              <a:latin typeface="EB Garamond"/>
              <a:ea typeface="EB Garamond"/>
              <a:cs typeface="EB Garamond"/>
              <a:sym typeface="EB Garamond"/>
            </a:endParaRPr>
          </a:p>
        </p:txBody>
      </p:sp>
      <p:sp>
        <p:nvSpPr>
          <p:cNvPr id="111" name="Google Shape;111;p16"/>
          <p:cNvSpPr txBox="1"/>
          <p:nvPr>
            <p:ph idx="1" type="subTitle"/>
          </p:nvPr>
        </p:nvSpPr>
        <p:spPr>
          <a:xfrm>
            <a:off x="21150" y="1426525"/>
            <a:ext cx="8799000" cy="37170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t/>
            </a:r>
            <a:endParaRPr sz="2700">
              <a:latin typeface="EB Garamond"/>
              <a:ea typeface="EB Garamond"/>
              <a:cs typeface="EB Garamond"/>
              <a:sym typeface="EB Garamond"/>
            </a:endParaRPr>
          </a:p>
          <a:p>
            <a:pPr indent="0" lvl="0" marL="457200" rtl="0" algn="l">
              <a:spcBef>
                <a:spcPts val="0"/>
              </a:spcBef>
              <a:spcAft>
                <a:spcPts val="0"/>
              </a:spcAft>
              <a:buNone/>
            </a:pPr>
            <a:r>
              <a:t/>
            </a:r>
            <a:endParaRPr sz="2916">
              <a:latin typeface="EB Garamond"/>
              <a:ea typeface="EB Garamond"/>
              <a:cs typeface="EB Garamond"/>
              <a:sym typeface="EB Garamond"/>
            </a:endParaRPr>
          </a:p>
          <a:p>
            <a:pPr indent="-398702" lvl="0" marL="457200" rtl="0" algn="l">
              <a:spcBef>
                <a:spcPts val="0"/>
              </a:spcBef>
              <a:spcAft>
                <a:spcPts val="0"/>
              </a:spcAft>
              <a:buSzPct val="100000"/>
              <a:buFont typeface="EB Garamond"/>
              <a:buChar char="●"/>
            </a:pPr>
            <a:r>
              <a:rPr lang="en" sz="3151">
                <a:latin typeface="EB Garamond"/>
                <a:ea typeface="EB Garamond"/>
                <a:cs typeface="EB Garamond"/>
                <a:sym typeface="EB Garamond"/>
              </a:rPr>
              <a:t>Cryptocurrencies are becoming increasingly popular and will become highly valuable in the future. Because cryptocurrencies are fast, it allows for quicker and safest transactions.</a:t>
            </a:r>
            <a:endParaRPr sz="3151">
              <a:latin typeface="EB Garamond"/>
              <a:ea typeface="EB Garamond"/>
              <a:cs typeface="EB Garamond"/>
              <a:sym typeface="EB Garamond"/>
            </a:endParaRPr>
          </a:p>
          <a:p>
            <a:pPr indent="0" lvl="0" marL="457200" rtl="0" algn="l">
              <a:spcBef>
                <a:spcPts val="0"/>
              </a:spcBef>
              <a:spcAft>
                <a:spcPts val="0"/>
              </a:spcAft>
              <a:buNone/>
            </a:pPr>
            <a:r>
              <a:t/>
            </a:r>
            <a:endParaRPr sz="3151">
              <a:latin typeface="EB Garamond"/>
              <a:ea typeface="EB Garamond"/>
              <a:cs typeface="EB Garamond"/>
              <a:sym typeface="EB Garamond"/>
            </a:endParaRPr>
          </a:p>
          <a:p>
            <a:pPr indent="-398702" lvl="0" marL="457200" rtl="0" algn="l">
              <a:spcBef>
                <a:spcPts val="0"/>
              </a:spcBef>
              <a:spcAft>
                <a:spcPts val="0"/>
              </a:spcAft>
              <a:buSzPct val="100000"/>
              <a:buFont typeface="EB Garamond"/>
              <a:buChar char="●"/>
            </a:pPr>
            <a:r>
              <a:rPr lang="en" sz="3151">
                <a:latin typeface="EB Garamond"/>
                <a:ea typeface="EB Garamond"/>
                <a:cs typeface="EB Garamond"/>
                <a:sym typeface="EB Garamond"/>
              </a:rPr>
              <a:t> In addition, cryptocurrency is decentralised, which makes it trustworthy. A large number of companies and brands have begun to accept cryptocurrency as a payment method.</a:t>
            </a:r>
            <a:endParaRPr sz="3151">
              <a:latin typeface="EB Garamond"/>
              <a:ea typeface="EB Garamond"/>
              <a:cs typeface="EB Garamond"/>
              <a:sym typeface="EB Garamond"/>
            </a:endParaRPr>
          </a:p>
          <a:p>
            <a:pPr indent="0" lvl="0" marL="457200" rtl="0" algn="l">
              <a:spcBef>
                <a:spcPts val="0"/>
              </a:spcBef>
              <a:spcAft>
                <a:spcPts val="0"/>
              </a:spcAft>
              <a:buNone/>
            </a:pPr>
            <a:r>
              <a:t/>
            </a:r>
            <a:endParaRPr sz="2916"/>
          </a:p>
          <a:p>
            <a:pPr indent="0" lvl="0" marL="457200" rtl="0" algn="l">
              <a:spcBef>
                <a:spcPts val="0"/>
              </a:spcBef>
              <a:spcAft>
                <a:spcPts val="0"/>
              </a:spcAft>
              <a:buNone/>
            </a:pPr>
            <a:r>
              <a:t/>
            </a:r>
            <a:endParaRPr/>
          </a:p>
        </p:txBody>
      </p:sp>
      <p:sp>
        <p:nvSpPr>
          <p:cNvPr id="112" name="Google Shape;112;p16"/>
          <p:cNvSpPr txBox="1"/>
          <p:nvPr/>
        </p:nvSpPr>
        <p:spPr>
          <a:xfrm>
            <a:off x="0" y="980700"/>
            <a:ext cx="5316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lt1"/>
              </a:solidFill>
              <a:highlight>
                <a:srgbClr val="BF9000"/>
              </a:highlight>
              <a:latin typeface="EB Garamond"/>
              <a:ea typeface="EB Garamond"/>
              <a:cs typeface="EB Garamond"/>
              <a:sym typeface="EB Garamond"/>
            </a:endParaRPr>
          </a:p>
          <a:p>
            <a:pPr indent="0" lvl="0" marL="0" rtl="0" algn="l">
              <a:spcBef>
                <a:spcPts val="0"/>
              </a:spcBef>
              <a:spcAft>
                <a:spcPts val="0"/>
              </a:spcAft>
              <a:buNone/>
            </a:pPr>
            <a:r>
              <a:rPr lang="en" sz="2100">
                <a:solidFill>
                  <a:schemeClr val="lt1"/>
                </a:solidFill>
                <a:highlight>
                  <a:srgbClr val="BF9000"/>
                </a:highlight>
                <a:latin typeface="EB Garamond"/>
                <a:ea typeface="EB Garamond"/>
                <a:cs typeface="EB Garamond"/>
                <a:sym typeface="EB Garamond"/>
              </a:rPr>
              <a:t>WHY CRYPTOCURRENCY </a:t>
            </a:r>
            <a:r>
              <a:rPr lang="en" sz="2700">
                <a:solidFill>
                  <a:schemeClr val="lt1"/>
                </a:solidFill>
                <a:highlight>
                  <a:srgbClr val="BF9000"/>
                </a:highlight>
                <a:latin typeface="EB Garamond"/>
                <a:ea typeface="EB Garamond"/>
                <a:cs typeface="EB Garamond"/>
                <a:sym typeface="EB Garamond"/>
              </a:rPr>
              <a:t>?</a:t>
            </a:r>
            <a:r>
              <a:rPr lang="en" sz="3100">
                <a:solidFill>
                  <a:schemeClr val="lt1"/>
                </a:solidFill>
                <a:highlight>
                  <a:srgbClr val="BF9000"/>
                </a:highlight>
                <a:latin typeface="EB Garamond"/>
                <a:ea typeface="EB Garamond"/>
                <a:cs typeface="EB Garamond"/>
                <a:sym typeface="EB Garamond"/>
              </a:rPr>
              <a:t> </a:t>
            </a:r>
            <a:r>
              <a:rPr lang="en" sz="1900">
                <a:latin typeface="Roboto"/>
                <a:ea typeface="Roboto"/>
                <a:cs typeface="Roboto"/>
                <a:sym typeface="Roboto"/>
              </a:rPr>
              <a:t>                                                                                                        </a:t>
            </a:r>
            <a:endParaRPr sz="19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ctrTitle"/>
          </p:nvPr>
        </p:nvSpPr>
        <p:spPr>
          <a:xfrm>
            <a:off x="0" y="-241100"/>
            <a:ext cx="9144000" cy="241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17"/>
          <p:cNvSpPr txBox="1"/>
          <p:nvPr>
            <p:ph idx="1" type="subTitle"/>
          </p:nvPr>
        </p:nvSpPr>
        <p:spPr>
          <a:xfrm>
            <a:off x="0" y="75"/>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700">
              <a:latin typeface="EB Garamond"/>
              <a:ea typeface="EB Garamond"/>
              <a:cs typeface="EB Garamond"/>
              <a:sym typeface="EB Garamond"/>
            </a:endParaRPr>
          </a:p>
          <a:p>
            <a:pPr indent="-400050" lvl="0" marL="457200" rtl="0" algn="l">
              <a:spcBef>
                <a:spcPts val="0"/>
              </a:spcBef>
              <a:spcAft>
                <a:spcPts val="0"/>
              </a:spcAft>
              <a:buClr>
                <a:srgbClr val="BF9000"/>
              </a:buClr>
              <a:buSzPts val="2700"/>
              <a:buFont typeface="EB Garamond"/>
              <a:buChar char="●"/>
            </a:pPr>
            <a:r>
              <a:rPr lang="en" sz="2700">
                <a:latin typeface="EB Garamond"/>
                <a:ea typeface="EB Garamond"/>
                <a:cs typeface="EB Garamond"/>
                <a:sym typeface="EB Garamond"/>
              </a:rPr>
              <a:t>So we are developing a web app that will be very helpful and efficient for those who are interested in cryptocurrency as this project will help you to check prices of various cryptocurrencies.</a:t>
            </a:r>
            <a:endParaRPr sz="2700">
              <a:latin typeface="EB Garamond"/>
              <a:ea typeface="EB Garamond"/>
              <a:cs typeface="EB Garamond"/>
              <a:sym typeface="EB Garamond"/>
            </a:endParaRPr>
          </a:p>
          <a:p>
            <a:pPr indent="0" lvl="0" marL="457200" rtl="0" algn="l">
              <a:spcBef>
                <a:spcPts val="0"/>
              </a:spcBef>
              <a:spcAft>
                <a:spcPts val="0"/>
              </a:spcAft>
              <a:buNone/>
            </a:pPr>
            <a:r>
              <a:t/>
            </a:r>
            <a:endParaRPr sz="2700">
              <a:latin typeface="EB Garamond"/>
              <a:ea typeface="EB Garamond"/>
              <a:cs typeface="EB Garamond"/>
              <a:sym typeface="EB Garamond"/>
            </a:endParaRPr>
          </a:p>
          <a:p>
            <a:pPr indent="-400050" lvl="0" marL="457200" rtl="0" algn="l">
              <a:spcBef>
                <a:spcPts val="0"/>
              </a:spcBef>
              <a:spcAft>
                <a:spcPts val="0"/>
              </a:spcAft>
              <a:buClr>
                <a:srgbClr val="BF9000"/>
              </a:buClr>
              <a:buSzPts val="2700"/>
              <a:buFont typeface="EB Garamond"/>
              <a:buChar char="●"/>
            </a:pPr>
            <a:r>
              <a:rPr lang="en" sz="2700">
                <a:latin typeface="EB Garamond"/>
                <a:ea typeface="EB Garamond"/>
                <a:cs typeface="EB Garamond"/>
                <a:sym typeface="EB Garamond"/>
              </a:rPr>
              <a:t> Along</a:t>
            </a:r>
            <a:r>
              <a:rPr lang="en" sz="2700">
                <a:latin typeface="EB Garamond"/>
                <a:ea typeface="EB Garamond"/>
                <a:cs typeface="EB Garamond"/>
                <a:sym typeface="EB Garamond"/>
              </a:rPr>
              <a:t> with modifications </a:t>
            </a:r>
            <a:r>
              <a:rPr lang="en" sz="2700">
                <a:latin typeface="EB Garamond"/>
                <a:ea typeface="EB Garamond"/>
                <a:cs typeface="EB Garamond"/>
                <a:sym typeface="EB Garamond"/>
              </a:rPr>
              <a:t>in prices on daily basis and it will also compare the prices and exchange rates of different currencies. </a:t>
            </a:r>
            <a:endParaRPr sz="2700">
              <a:latin typeface="EB Garamond"/>
              <a:ea typeface="EB Garamond"/>
              <a:cs typeface="EB Garamond"/>
              <a:sym typeface="EB Garamond"/>
            </a:endParaRPr>
          </a:p>
          <a:p>
            <a:pPr indent="0" lvl="0" marL="0" rtl="0" algn="l">
              <a:spcBef>
                <a:spcPts val="0"/>
              </a:spcBef>
              <a:spcAft>
                <a:spcPts val="0"/>
              </a:spcAft>
              <a:buNone/>
            </a:pPr>
            <a:r>
              <a:t/>
            </a:r>
            <a:endParaRPr sz="2700">
              <a:latin typeface="EB Garamond"/>
              <a:ea typeface="EB Garamond"/>
              <a:cs typeface="EB Garamond"/>
              <a:sym typeface="EB Garamond"/>
            </a:endParaRPr>
          </a:p>
          <a:p>
            <a:pPr indent="0" lvl="0" marL="457200" rtl="0" algn="l">
              <a:spcBef>
                <a:spcPts val="0"/>
              </a:spcBef>
              <a:spcAft>
                <a:spcPts val="0"/>
              </a:spcAft>
              <a:buNone/>
            </a:pPr>
            <a:r>
              <a:t/>
            </a:r>
            <a:endParaRPr sz="270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ctrTitle"/>
          </p:nvPr>
        </p:nvSpPr>
        <p:spPr>
          <a:xfrm>
            <a:off x="0" y="0"/>
            <a:ext cx="9144000" cy="1071000"/>
          </a:xfrm>
          <a:prstGeom prst="rect">
            <a:avLst/>
          </a:prstGeom>
          <a:solidFill>
            <a:srgbClr val="BF9000"/>
          </a:solidFill>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EB Garamond"/>
                <a:ea typeface="EB Garamond"/>
                <a:cs typeface="EB Garamond"/>
                <a:sym typeface="EB Garamond"/>
              </a:rPr>
              <a:t>WHAT DOES IT DO </a:t>
            </a:r>
            <a:r>
              <a:rPr lang="en" sz="5755">
                <a:latin typeface="EB Garamond"/>
                <a:ea typeface="EB Garamond"/>
                <a:cs typeface="EB Garamond"/>
                <a:sym typeface="EB Garamond"/>
              </a:rPr>
              <a:t>?</a:t>
            </a:r>
            <a:endParaRPr sz="5755">
              <a:latin typeface="EB Garamond"/>
              <a:ea typeface="EB Garamond"/>
              <a:cs typeface="EB Garamond"/>
              <a:sym typeface="EB Garamond"/>
            </a:endParaRPr>
          </a:p>
        </p:txBody>
      </p:sp>
      <p:sp>
        <p:nvSpPr>
          <p:cNvPr id="124" name="Google Shape;124;p18"/>
          <p:cNvSpPr txBox="1"/>
          <p:nvPr>
            <p:ph idx="1" type="subTitle"/>
          </p:nvPr>
        </p:nvSpPr>
        <p:spPr>
          <a:xfrm>
            <a:off x="0" y="1071075"/>
            <a:ext cx="9144000" cy="40725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Clr>
                <a:srgbClr val="BF9000"/>
              </a:buClr>
              <a:buSzPts val="2500"/>
              <a:buFont typeface="EB Garamond"/>
              <a:buChar char="●"/>
            </a:pPr>
            <a:r>
              <a:rPr lang="en" sz="2500">
                <a:latin typeface="EB Garamond"/>
                <a:ea typeface="EB Garamond"/>
                <a:cs typeface="EB Garamond"/>
                <a:sym typeface="EB Garamond"/>
              </a:rPr>
              <a:t>It</a:t>
            </a:r>
            <a:r>
              <a:rPr lang="en" sz="2500">
                <a:latin typeface="EB Garamond"/>
                <a:ea typeface="EB Garamond"/>
                <a:cs typeface="EB Garamond"/>
                <a:sym typeface="EB Garamond"/>
              </a:rPr>
              <a:t> accesses prices, exchange rates and historical trade data. </a:t>
            </a:r>
            <a:endParaRPr sz="2500">
              <a:latin typeface="EB Garamond"/>
              <a:ea typeface="EB Garamond"/>
              <a:cs typeface="EB Garamond"/>
              <a:sym typeface="EB Garamond"/>
            </a:endParaRPr>
          </a:p>
          <a:p>
            <a:pPr indent="0" lvl="0" marL="457200" rtl="0" algn="l">
              <a:spcBef>
                <a:spcPts val="0"/>
              </a:spcBef>
              <a:spcAft>
                <a:spcPts val="0"/>
              </a:spcAft>
              <a:buNone/>
            </a:pPr>
            <a:r>
              <a:t/>
            </a:r>
            <a:endParaRPr sz="2500">
              <a:latin typeface="EB Garamond"/>
              <a:ea typeface="EB Garamond"/>
              <a:cs typeface="EB Garamond"/>
              <a:sym typeface="EB Garamond"/>
            </a:endParaRPr>
          </a:p>
          <a:p>
            <a:pPr indent="-387350" lvl="0" marL="457200" rtl="0" algn="l">
              <a:spcBef>
                <a:spcPts val="0"/>
              </a:spcBef>
              <a:spcAft>
                <a:spcPts val="0"/>
              </a:spcAft>
              <a:buClr>
                <a:srgbClr val="BF9000"/>
              </a:buClr>
              <a:buSzPts val="2500"/>
              <a:buFont typeface="EB Garamond"/>
              <a:buChar char="●"/>
            </a:pPr>
            <a:r>
              <a:rPr lang="en" sz="2500">
                <a:latin typeface="EB Garamond"/>
                <a:ea typeface="EB Garamond"/>
                <a:cs typeface="EB Garamond"/>
                <a:sym typeface="EB Garamond"/>
              </a:rPr>
              <a:t> It will present scraped data graphically.</a:t>
            </a:r>
            <a:endParaRPr sz="2500">
              <a:latin typeface="EB Garamond"/>
              <a:ea typeface="EB Garamond"/>
              <a:cs typeface="EB Garamond"/>
              <a:sym typeface="EB Garamond"/>
            </a:endParaRPr>
          </a:p>
          <a:p>
            <a:pPr indent="0" lvl="0" marL="457200" rtl="0" algn="l">
              <a:spcBef>
                <a:spcPts val="0"/>
              </a:spcBef>
              <a:spcAft>
                <a:spcPts val="0"/>
              </a:spcAft>
              <a:buNone/>
            </a:pPr>
            <a:r>
              <a:rPr lang="en" sz="2500">
                <a:latin typeface="EB Garamond"/>
                <a:ea typeface="EB Garamond"/>
                <a:cs typeface="EB Garamond"/>
                <a:sym typeface="EB Garamond"/>
              </a:rPr>
              <a:t> </a:t>
            </a:r>
            <a:endParaRPr sz="2500">
              <a:latin typeface="EB Garamond"/>
              <a:ea typeface="EB Garamond"/>
              <a:cs typeface="EB Garamond"/>
              <a:sym typeface="EB Garamond"/>
            </a:endParaRPr>
          </a:p>
          <a:p>
            <a:pPr indent="-387350" lvl="0" marL="457200" rtl="0" algn="l">
              <a:spcBef>
                <a:spcPts val="0"/>
              </a:spcBef>
              <a:spcAft>
                <a:spcPts val="0"/>
              </a:spcAft>
              <a:buClr>
                <a:srgbClr val="BF9000"/>
              </a:buClr>
              <a:buSzPts val="2500"/>
              <a:buFont typeface="EB Garamond"/>
              <a:buChar char="●"/>
            </a:pPr>
            <a:r>
              <a:rPr lang="en" sz="2500">
                <a:latin typeface="EB Garamond"/>
                <a:ea typeface="EB Garamond"/>
                <a:cs typeface="EB Garamond"/>
                <a:sym typeface="EB Garamond"/>
              </a:rPr>
              <a:t> It will display correct information about current as well as previous performance of different cryptocurrencies.</a:t>
            </a:r>
            <a:endParaRPr sz="2500">
              <a:latin typeface="EB Garamond"/>
              <a:ea typeface="EB Garamond"/>
              <a:cs typeface="EB Garamond"/>
              <a:sym typeface="EB Garamond"/>
            </a:endParaRPr>
          </a:p>
          <a:p>
            <a:pPr indent="0" lvl="0" marL="457200" rtl="0" algn="l">
              <a:spcBef>
                <a:spcPts val="0"/>
              </a:spcBef>
              <a:spcAft>
                <a:spcPts val="0"/>
              </a:spcAft>
              <a:buNone/>
            </a:pPr>
            <a:r>
              <a:t/>
            </a:r>
            <a:endParaRPr sz="2500">
              <a:latin typeface="EB Garamond"/>
              <a:ea typeface="EB Garamond"/>
              <a:cs typeface="EB Garamond"/>
              <a:sym typeface="EB Garamond"/>
            </a:endParaRPr>
          </a:p>
          <a:p>
            <a:pPr indent="0" lvl="0" marL="457200" rtl="0" algn="l">
              <a:spcBef>
                <a:spcPts val="0"/>
              </a:spcBef>
              <a:spcAft>
                <a:spcPts val="0"/>
              </a:spcAft>
              <a:buNone/>
            </a:pPr>
            <a:r>
              <a:t/>
            </a:r>
            <a:endParaRPr sz="2500">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ctrTitle"/>
          </p:nvPr>
        </p:nvSpPr>
        <p:spPr>
          <a:xfrm>
            <a:off x="0" y="0"/>
            <a:ext cx="9206700" cy="1081500"/>
          </a:xfrm>
          <a:prstGeom prst="rect">
            <a:avLst/>
          </a:prstGeom>
          <a:solidFill>
            <a:srgbClr val="BF9000"/>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EB Garamond"/>
                <a:ea typeface="EB Garamond"/>
                <a:cs typeface="EB Garamond"/>
                <a:sym typeface="EB Garamond"/>
              </a:rPr>
              <a:t>HOW WILL IT WORK</a:t>
            </a:r>
            <a:endParaRPr>
              <a:latin typeface="EB Garamond"/>
              <a:ea typeface="EB Garamond"/>
              <a:cs typeface="EB Garamond"/>
              <a:sym typeface="EB Garamond"/>
            </a:endParaRPr>
          </a:p>
        </p:txBody>
      </p:sp>
      <p:sp>
        <p:nvSpPr>
          <p:cNvPr id="130" name="Google Shape;130;p19"/>
          <p:cNvSpPr/>
          <p:nvPr/>
        </p:nvSpPr>
        <p:spPr>
          <a:xfrm>
            <a:off x="708125" y="1549450"/>
            <a:ext cx="1637100" cy="14307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700">
              <a:latin typeface="EB Garamond"/>
              <a:ea typeface="EB Garamond"/>
              <a:cs typeface="EB Garamond"/>
              <a:sym typeface="EB Garamond"/>
            </a:endParaRPr>
          </a:p>
          <a:p>
            <a:pPr indent="0" lvl="0" marL="0" rtl="0" algn="ctr">
              <a:spcBef>
                <a:spcPts val="0"/>
              </a:spcBef>
              <a:spcAft>
                <a:spcPts val="0"/>
              </a:spcAft>
              <a:buNone/>
            </a:pPr>
            <a:r>
              <a:rPr b="1" lang="en" sz="2000">
                <a:latin typeface="EB Garamond"/>
                <a:ea typeface="EB Garamond"/>
                <a:cs typeface="EB Garamond"/>
                <a:sym typeface="EB Garamond"/>
              </a:rPr>
              <a:t> USERS</a:t>
            </a:r>
            <a:endParaRPr b="1" sz="2000">
              <a:latin typeface="EB Garamond"/>
              <a:ea typeface="EB Garamond"/>
              <a:cs typeface="EB Garamond"/>
              <a:sym typeface="EB Garamond"/>
            </a:endParaRPr>
          </a:p>
        </p:txBody>
      </p:sp>
      <p:sp>
        <p:nvSpPr>
          <p:cNvPr id="131" name="Google Shape;131;p19"/>
          <p:cNvSpPr/>
          <p:nvPr/>
        </p:nvSpPr>
        <p:spPr>
          <a:xfrm>
            <a:off x="3643075" y="1549450"/>
            <a:ext cx="1637100" cy="1430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EB Garamond"/>
                <a:ea typeface="EB Garamond"/>
                <a:cs typeface="EB Garamond"/>
                <a:sym typeface="EB Garamond"/>
              </a:rPr>
              <a:t>FRONTEND</a:t>
            </a:r>
            <a:endParaRPr b="1" sz="2000">
              <a:latin typeface="EB Garamond"/>
              <a:ea typeface="EB Garamond"/>
              <a:cs typeface="EB Garamond"/>
              <a:sym typeface="EB Garamond"/>
            </a:endParaRPr>
          </a:p>
          <a:p>
            <a:pPr indent="0" lvl="0" marL="0" rtl="0" algn="ctr">
              <a:spcBef>
                <a:spcPts val="0"/>
              </a:spcBef>
              <a:spcAft>
                <a:spcPts val="0"/>
              </a:spcAft>
              <a:buNone/>
            </a:pPr>
            <a:r>
              <a:rPr lang="en" sz="2000">
                <a:latin typeface="EB Garamond"/>
                <a:ea typeface="EB Garamond"/>
                <a:cs typeface="EB Garamond"/>
                <a:sym typeface="EB Garamond"/>
              </a:rPr>
              <a:t>What user sees and interact with.</a:t>
            </a:r>
            <a:endParaRPr sz="2000">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32" name="Google Shape;132;p19"/>
          <p:cNvSpPr/>
          <p:nvPr/>
        </p:nvSpPr>
        <p:spPr>
          <a:xfrm>
            <a:off x="6376275" y="1549450"/>
            <a:ext cx="1637100" cy="1430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EB Garamond"/>
                <a:ea typeface="EB Garamond"/>
                <a:cs typeface="EB Garamond"/>
                <a:sym typeface="EB Garamond"/>
              </a:rPr>
              <a:t>WEB SERVER</a:t>
            </a:r>
            <a:endParaRPr b="1" sz="2000">
              <a:latin typeface="EB Garamond"/>
              <a:ea typeface="EB Garamond"/>
              <a:cs typeface="EB Garamond"/>
              <a:sym typeface="EB Garamond"/>
            </a:endParaRPr>
          </a:p>
          <a:p>
            <a:pPr indent="0" lvl="0" marL="0" rtl="0" algn="ctr">
              <a:spcBef>
                <a:spcPts val="0"/>
              </a:spcBef>
              <a:spcAft>
                <a:spcPts val="0"/>
              </a:spcAft>
              <a:buNone/>
            </a:pPr>
            <a:r>
              <a:rPr lang="en" sz="2000">
                <a:latin typeface="EB Garamond"/>
                <a:ea typeface="EB Garamond"/>
                <a:cs typeface="EB Garamond"/>
                <a:sym typeface="EB Garamond"/>
              </a:rPr>
              <a:t>Python, APIs</a:t>
            </a:r>
            <a:endParaRPr sz="2000">
              <a:latin typeface="EB Garamond"/>
              <a:ea typeface="EB Garamond"/>
              <a:cs typeface="EB Garamond"/>
              <a:sym typeface="EB Garamond"/>
            </a:endParaRPr>
          </a:p>
        </p:txBody>
      </p:sp>
      <p:sp>
        <p:nvSpPr>
          <p:cNvPr id="133" name="Google Shape;133;p19"/>
          <p:cNvSpPr/>
          <p:nvPr/>
        </p:nvSpPr>
        <p:spPr>
          <a:xfrm>
            <a:off x="3643075" y="3448100"/>
            <a:ext cx="1637100" cy="1081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b="1" lang="en" sz="2000">
                <a:latin typeface="EB Garamond"/>
                <a:ea typeface="EB Garamond"/>
                <a:cs typeface="EB Garamond"/>
                <a:sym typeface="EB Garamond"/>
              </a:rPr>
              <a:t>FILES</a:t>
            </a:r>
            <a:endParaRPr b="1" sz="2000">
              <a:latin typeface="EB Garamond"/>
              <a:ea typeface="EB Garamond"/>
              <a:cs typeface="EB Garamond"/>
              <a:sym typeface="EB Garamond"/>
            </a:endParaRPr>
          </a:p>
        </p:txBody>
      </p:sp>
      <p:sp>
        <p:nvSpPr>
          <p:cNvPr id="134" name="Google Shape;134;p19"/>
          <p:cNvSpPr/>
          <p:nvPr/>
        </p:nvSpPr>
        <p:spPr>
          <a:xfrm>
            <a:off x="6376275" y="3448100"/>
            <a:ext cx="1637100" cy="1081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EB Garamond"/>
                <a:ea typeface="EB Garamond"/>
                <a:cs typeface="EB Garamond"/>
                <a:sym typeface="EB Garamond"/>
              </a:rPr>
              <a:t>DATABASE</a:t>
            </a:r>
            <a:endParaRPr b="1" sz="2000">
              <a:latin typeface="EB Garamond"/>
              <a:ea typeface="EB Garamond"/>
              <a:cs typeface="EB Garamond"/>
              <a:sym typeface="EB Garamond"/>
            </a:endParaRPr>
          </a:p>
        </p:txBody>
      </p:sp>
      <p:cxnSp>
        <p:nvCxnSpPr>
          <p:cNvPr id="135" name="Google Shape;135;p19"/>
          <p:cNvCxnSpPr/>
          <p:nvPr/>
        </p:nvCxnSpPr>
        <p:spPr>
          <a:xfrm>
            <a:off x="2345225" y="2048700"/>
            <a:ext cx="1297800" cy="0"/>
          </a:xfrm>
          <a:prstGeom prst="straightConnector1">
            <a:avLst/>
          </a:prstGeom>
          <a:noFill/>
          <a:ln cap="flat" cmpd="sng" w="28575">
            <a:solidFill>
              <a:schemeClr val="lt1"/>
            </a:solidFill>
            <a:prstDash val="solid"/>
            <a:round/>
            <a:headEnd len="med" w="med" type="none"/>
            <a:tailEnd len="med" w="med" type="triangle"/>
          </a:ln>
        </p:spPr>
      </p:cxnSp>
      <p:cxnSp>
        <p:nvCxnSpPr>
          <p:cNvPr id="136" name="Google Shape;136;p19"/>
          <p:cNvCxnSpPr/>
          <p:nvPr/>
        </p:nvCxnSpPr>
        <p:spPr>
          <a:xfrm rot="10800000">
            <a:off x="2345225" y="2264800"/>
            <a:ext cx="1297800" cy="0"/>
          </a:xfrm>
          <a:prstGeom prst="straightConnector1">
            <a:avLst/>
          </a:prstGeom>
          <a:noFill/>
          <a:ln cap="flat" cmpd="sng" w="28575">
            <a:solidFill>
              <a:schemeClr val="lt1"/>
            </a:solidFill>
            <a:prstDash val="solid"/>
            <a:round/>
            <a:headEnd len="med" w="med" type="none"/>
            <a:tailEnd len="med" w="med" type="triangle"/>
          </a:ln>
        </p:spPr>
      </p:cxnSp>
      <p:cxnSp>
        <p:nvCxnSpPr>
          <p:cNvPr id="137" name="Google Shape;137;p19"/>
          <p:cNvCxnSpPr/>
          <p:nvPr/>
        </p:nvCxnSpPr>
        <p:spPr>
          <a:xfrm>
            <a:off x="5078475" y="2042625"/>
            <a:ext cx="1297800" cy="0"/>
          </a:xfrm>
          <a:prstGeom prst="straightConnector1">
            <a:avLst/>
          </a:prstGeom>
          <a:noFill/>
          <a:ln cap="flat" cmpd="sng" w="28575">
            <a:solidFill>
              <a:schemeClr val="lt1"/>
            </a:solidFill>
            <a:prstDash val="solid"/>
            <a:round/>
            <a:headEnd len="med" w="med" type="none"/>
            <a:tailEnd len="med" w="med" type="triangle"/>
          </a:ln>
        </p:spPr>
      </p:cxnSp>
      <p:cxnSp>
        <p:nvCxnSpPr>
          <p:cNvPr id="138" name="Google Shape;138;p19"/>
          <p:cNvCxnSpPr/>
          <p:nvPr/>
        </p:nvCxnSpPr>
        <p:spPr>
          <a:xfrm rot="10800000">
            <a:off x="5280175" y="2264800"/>
            <a:ext cx="1297800" cy="0"/>
          </a:xfrm>
          <a:prstGeom prst="straightConnector1">
            <a:avLst/>
          </a:prstGeom>
          <a:noFill/>
          <a:ln cap="flat" cmpd="sng" w="28575">
            <a:solidFill>
              <a:schemeClr val="lt1"/>
            </a:solidFill>
            <a:prstDash val="solid"/>
            <a:round/>
            <a:headEnd len="med" w="med" type="none"/>
            <a:tailEnd len="med" w="med" type="triangle"/>
          </a:ln>
        </p:spPr>
      </p:cxnSp>
      <p:cxnSp>
        <p:nvCxnSpPr>
          <p:cNvPr id="139" name="Google Shape;139;p19"/>
          <p:cNvCxnSpPr/>
          <p:nvPr/>
        </p:nvCxnSpPr>
        <p:spPr>
          <a:xfrm>
            <a:off x="7108375" y="2980150"/>
            <a:ext cx="0" cy="468000"/>
          </a:xfrm>
          <a:prstGeom prst="straightConnector1">
            <a:avLst/>
          </a:prstGeom>
          <a:noFill/>
          <a:ln cap="flat" cmpd="sng" w="28575">
            <a:solidFill>
              <a:schemeClr val="lt1"/>
            </a:solidFill>
            <a:prstDash val="solid"/>
            <a:round/>
            <a:headEnd len="med" w="med" type="none"/>
            <a:tailEnd len="med" w="med" type="triangle"/>
          </a:ln>
        </p:spPr>
      </p:cxnSp>
      <p:cxnSp>
        <p:nvCxnSpPr>
          <p:cNvPr id="140" name="Google Shape;140;p19"/>
          <p:cNvCxnSpPr/>
          <p:nvPr/>
        </p:nvCxnSpPr>
        <p:spPr>
          <a:xfrm rot="10800000">
            <a:off x="7338900" y="2980150"/>
            <a:ext cx="0" cy="468000"/>
          </a:xfrm>
          <a:prstGeom prst="straightConnector1">
            <a:avLst/>
          </a:prstGeom>
          <a:noFill/>
          <a:ln cap="flat" cmpd="sng" w="28575">
            <a:solidFill>
              <a:schemeClr val="lt1"/>
            </a:solidFill>
            <a:prstDash val="solid"/>
            <a:round/>
            <a:headEnd len="med" w="med" type="none"/>
            <a:tailEnd len="med" w="med" type="triangle"/>
          </a:ln>
        </p:spPr>
      </p:cxnSp>
      <p:cxnSp>
        <p:nvCxnSpPr>
          <p:cNvPr id="141" name="Google Shape;141;p19"/>
          <p:cNvCxnSpPr/>
          <p:nvPr/>
        </p:nvCxnSpPr>
        <p:spPr>
          <a:xfrm flipH="1">
            <a:off x="4231125" y="2623125"/>
            <a:ext cx="2166000" cy="825000"/>
          </a:xfrm>
          <a:prstGeom prst="straightConnector1">
            <a:avLst/>
          </a:prstGeom>
          <a:noFill/>
          <a:ln cap="flat" cmpd="sng" w="28575">
            <a:solidFill>
              <a:schemeClr val="lt1"/>
            </a:solidFill>
            <a:prstDash val="solid"/>
            <a:round/>
            <a:headEnd len="med" w="med" type="none"/>
            <a:tailEnd len="med" w="med" type="triangle"/>
          </a:ln>
        </p:spPr>
      </p:cxnSp>
      <p:cxnSp>
        <p:nvCxnSpPr>
          <p:cNvPr id="142" name="Google Shape;142;p19"/>
          <p:cNvCxnSpPr/>
          <p:nvPr/>
        </p:nvCxnSpPr>
        <p:spPr>
          <a:xfrm flipH="1" rot="10800000">
            <a:off x="4906575" y="2843000"/>
            <a:ext cx="1469700" cy="605100"/>
          </a:xfrm>
          <a:prstGeom prst="straightConnector1">
            <a:avLst/>
          </a:prstGeom>
          <a:noFill/>
          <a:ln cap="flat" cmpd="sng" w="28575">
            <a:solidFill>
              <a:schemeClr val="lt1"/>
            </a:solidFill>
            <a:prstDash val="solid"/>
            <a:round/>
            <a:headEnd len="med" w="med" type="none"/>
            <a:tailEnd len="med" w="med" type="triangle"/>
          </a:ln>
        </p:spPr>
      </p:cxnSp>
      <p:sp>
        <p:nvSpPr>
          <p:cNvPr id="143" name="Google Shape;143;p19"/>
          <p:cNvSpPr txBox="1"/>
          <p:nvPr/>
        </p:nvSpPr>
        <p:spPr>
          <a:xfrm>
            <a:off x="2463850" y="1365350"/>
            <a:ext cx="9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EB Garamond"/>
                <a:ea typeface="EB Garamond"/>
                <a:cs typeface="EB Garamond"/>
                <a:sym typeface="EB Garamond"/>
              </a:rPr>
              <a:t>Collect data</a:t>
            </a:r>
            <a:endParaRPr sz="1600">
              <a:solidFill>
                <a:schemeClr val="lt1"/>
              </a:solidFill>
              <a:latin typeface="EB Garamond"/>
              <a:ea typeface="EB Garamond"/>
              <a:cs typeface="EB Garamond"/>
              <a:sym typeface="EB Garamond"/>
            </a:endParaRPr>
          </a:p>
        </p:txBody>
      </p:sp>
      <p:sp>
        <p:nvSpPr>
          <p:cNvPr id="144" name="Google Shape;144;p19"/>
          <p:cNvSpPr txBox="1"/>
          <p:nvPr/>
        </p:nvSpPr>
        <p:spPr>
          <a:xfrm>
            <a:off x="2525850" y="2396625"/>
            <a:ext cx="9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EB Garamond"/>
                <a:ea typeface="EB Garamond"/>
                <a:cs typeface="EB Garamond"/>
                <a:sym typeface="EB Garamond"/>
              </a:rPr>
              <a:t>Display results</a:t>
            </a:r>
            <a:endParaRPr sz="1600">
              <a:solidFill>
                <a:schemeClr val="lt1"/>
              </a:solidFill>
              <a:latin typeface="EB Garamond"/>
              <a:ea typeface="EB Garamond"/>
              <a:cs typeface="EB Garamond"/>
              <a:sym typeface="EB Garamond"/>
            </a:endParaRPr>
          </a:p>
        </p:txBody>
      </p:sp>
      <p:sp>
        <p:nvSpPr>
          <p:cNvPr id="145" name="Google Shape;145;p19"/>
          <p:cNvSpPr txBox="1"/>
          <p:nvPr/>
        </p:nvSpPr>
        <p:spPr>
          <a:xfrm>
            <a:off x="5359925" y="1513763"/>
            <a:ext cx="93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EB Garamond"/>
                <a:ea typeface="EB Garamond"/>
                <a:cs typeface="EB Garamond"/>
                <a:sym typeface="EB Garamond"/>
              </a:rPr>
              <a:t>Request</a:t>
            </a:r>
            <a:endParaRPr sz="1600">
              <a:solidFill>
                <a:schemeClr val="lt1"/>
              </a:solidFill>
              <a:latin typeface="EB Garamond"/>
              <a:ea typeface="EB Garamond"/>
              <a:cs typeface="EB Garamond"/>
              <a:sym typeface="EB Garamond"/>
            </a:endParaRPr>
          </a:p>
        </p:txBody>
      </p:sp>
      <p:sp>
        <p:nvSpPr>
          <p:cNvPr id="146" name="Google Shape;146;p19"/>
          <p:cNvSpPr txBox="1"/>
          <p:nvPr/>
        </p:nvSpPr>
        <p:spPr>
          <a:xfrm>
            <a:off x="5359925" y="2338338"/>
            <a:ext cx="93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EB Garamond"/>
                <a:ea typeface="EB Garamond"/>
                <a:cs typeface="EB Garamond"/>
                <a:sym typeface="EB Garamond"/>
              </a:rPr>
              <a:t>Respond</a:t>
            </a:r>
            <a:endParaRPr sz="1600">
              <a:solidFill>
                <a:schemeClr val="lt1"/>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ctrTitle"/>
          </p:nvPr>
        </p:nvSpPr>
        <p:spPr>
          <a:xfrm>
            <a:off x="0" y="0"/>
            <a:ext cx="9169200" cy="1095900"/>
          </a:xfrm>
          <a:prstGeom prst="rect">
            <a:avLst/>
          </a:prstGeom>
          <a:solidFill>
            <a:srgbClr val="BF9000"/>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EB Garamond"/>
                <a:ea typeface="EB Garamond"/>
                <a:cs typeface="EB Garamond"/>
                <a:sym typeface="EB Garamond"/>
              </a:rPr>
              <a:t>PROJECT CATEGORY</a:t>
            </a:r>
            <a:endParaRPr>
              <a:latin typeface="EB Garamond"/>
              <a:ea typeface="EB Garamond"/>
              <a:cs typeface="EB Garamond"/>
              <a:sym typeface="EB Garamond"/>
            </a:endParaRPr>
          </a:p>
        </p:txBody>
      </p:sp>
      <p:sp>
        <p:nvSpPr>
          <p:cNvPr id="152" name="Google Shape;152;p20"/>
          <p:cNvSpPr txBox="1"/>
          <p:nvPr>
            <p:ph idx="1" type="subTitle"/>
          </p:nvPr>
        </p:nvSpPr>
        <p:spPr>
          <a:xfrm>
            <a:off x="50225" y="879025"/>
            <a:ext cx="9093900" cy="43047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t/>
            </a:r>
            <a:endParaRPr sz="2740">
              <a:highlight>
                <a:srgbClr val="BF9000"/>
              </a:highlight>
              <a:latin typeface="EB Garamond"/>
              <a:ea typeface="EB Garamond"/>
              <a:cs typeface="EB Garamond"/>
              <a:sym typeface="EB Garamond"/>
            </a:endParaRPr>
          </a:p>
          <a:p>
            <a:pPr indent="0" lvl="0" marL="0" rtl="0" algn="l">
              <a:spcBef>
                <a:spcPts val="0"/>
              </a:spcBef>
              <a:spcAft>
                <a:spcPts val="0"/>
              </a:spcAft>
              <a:buNone/>
            </a:pPr>
            <a:r>
              <a:rPr lang="en" sz="3092">
                <a:highlight>
                  <a:srgbClr val="BF9000"/>
                </a:highlight>
                <a:latin typeface="EB Garamond"/>
                <a:ea typeface="EB Garamond"/>
                <a:cs typeface="EB Garamond"/>
                <a:sym typeface="EB Garamond"/>
              </a:rPr>
              <a:t> DATA ANALYSIS BASED WEB APPLICATION </a:t>
            </a:r>
            <a:endParaRPr sz="3092">
              <a:highlight>
                <a:srgbClr val="BF9000"/>
              </a:highlight>
              <a:latin typeface="EB Garamond"/>
              <a:ea typeface="EB Garamond"/>
              <a:cs typeface="EB Garamond"/>
              <a:sym typeface="EB Garamond"/>
            </a:endParaRPr>
          </a:p>
          <a:p>
            <a:pPr indent="0" lvl="0" marL="0" rtl="0" algn="l">
              <a:spcBef>
                <a:spcPts val="0"/>
              </a:spcBef>
              <a:spcAft>
                <a:spcPts val="0"/>
              </a:spcAft>
              <a:buNone/>
            </a:pPr>
            <a:r>
              <a:rPr lang="en"/>
              <a:t> </a:t>
            </a:r>
            <a:endParaRPr sz="1600">
              <a:latin typeface="Times New Roman"/>
              <a:ea typeface="Times New Roman"/>
              <a:cs typeface="Times New Roman"/>
              <a:sym typeface="Times New Roman"/>
            </a:endParaRPr>
          </a:p>
          <a:p>
            <a:pPr indent="-354864" lvl="0" marL="457200" rtl="0" algn="l">
              <a:spcBef>
                <a:spcPts val="0"/>
              </a:spcBef>
              <a:spcAft>
                <a:spcPts val="0"/>
              </a:spcAft>
              <a:buSzPct val="100000"/>
              <a:buFont typeface="EB Garamond"/>
              <a:buChar char="●"/>
            </a:pPr>
            <a:r>
              <a:rPr lang="en" sz="3615">
                <a:latin typeface="EB Garamond"/>
                <a:ea typeface="EB Garamond"/>
                <a:cs typeface="EB Garamond"/>
                <a:sym typeface="EB Garamond"/>
              </a:rPr>
              <a:t>Our project is a Web App which is the process of using client-side and server-side programming to develop an application accessible over a web browser.</a:t>
            </a:r>
            <a:endParaRPr sz="3615">
              <a:latin typeface="EB Garamond"/>
              <a:ea typeface="EB Garamond"/>
              <a:cs typeface="EB Garamond"/>
              <a:sym typeface="EB Garamond"/>
            </a:endParaRPr>
          </a:p>
          <a:p>
            <a:pPr indent="0" lvl="0" marL="0" rtl="0" algn="l">
              <a:spcBef>
                <a:spcPts val="0"/>
              </a:spcBef>
              <a:spcAft>
                <a:spcPts val="0"/>
              </a:spcAft>
              <a:buNone/>
            </a:pPr>
            <a:r>
              <a:t/>
            </a:r>
            <a:endParaRPr sz="3615">
              <a:latin typeface="EB Garamond"/>
              <a:ea typeface="EB Garamond"/>
              <a:cs typeface="EB Garamond"/>
              <a:sym typeface="EB Garamond"/>
            </a:endParaRPr>
          </a:p>
          <a:p>
            <a:pPr indent="-354864" lvl="0" marL="457200" rtl="0" algn="l">
              <a:spcBef>
                <a:spcPts val="0"/>
              </a:spcBef>
              <a:spcAft>
                <a:spcPts val="0"/>
              </a:spcAft>
              <a:buSzPct val="100000"/>
              <a:buFont typeface="EB Garamond"/>
              <a:buChar char="●"/>
            </a:pPr>
            <a:r>
              <a:rPr lang="en" sz="3615">
                <a:latin typeface="EB Garamond"/>
                <a:ea typeface="EB Garamond"/>
                <a:cs typeface="EB Garamond"/>
                <a:sym typeface="EB Garamond"/>
              </a:rPr>
              <a:t>We have also focused on Data Analysis and Data Visualization.</a:t>
            </a:r>
            <a:endParaRPr sz="3615">
              <a:latin typeface="EB Garamond"/>
              <a:ea typeface="EB Garamond"/>
              <a:cs typeface="EB Garamond"/>
              <a:sym typeface="EB Garamond"/>
            </a:endParaRPr>
          </a:p>
          <a:p>
            <a:pPr indent="0" lvl="0" marL="457200" rtl="0" algn="l">
              <a:spcBef>
                <a:spcPts val="0"/>
              </a:spcBef>
              <a:spcAft>
                <a:spcPts val="0"/>
              </a:spcAft>
              <a:buNone/>
            </a:pPr>
            <a:r>
              <a:t/>
            </a:r>
            <a:endParaRPr sz="3615">
              <a:latin typeface="EB Garamond"/>
              <a:ea typeface="EB Garamond"/>
              <a:cs typeface="EB Garamond"/>
              <a:sym typeface="EB Garamond"/>
            </a:endParaRPr>
          </a:p>
          <a:p>
            <a:pPr indent="-354864" lvl="0" marL="457200" rtl="0" algn="l">
              <a:spcBef>
                <a:spcPts val="0"/>
              </a:spcBef>
              <a:spcAft>
                <a:spcPts val="0"/>
              </a:spcAft>
              <a:buSzPct val="100000"/>
              <a:buFont typeface="EB Garamond"/>
              <a:buChar char="●"/>
            </a:pPr>
            <a:r>
              <a:rPr lang="en" sz="3615">
                <a:latin typeface="EB Garamond"/>
                <a:ea typeface="EB Garamond"/>
                <a:cs typeface="EB Garamond"/>
                <a:sym typeface="EB Garamond"/>
              </a:rPr>
              <a:t>Which is the process of applying </a:t>
            </a:r>
            <a:r>
              <a:rPr lang="en" sz="3615">
                <a:latin typeface="EB Garamond"/>
                <a:ea typeface="EB Garamond"/>
                <a:cs typeface="EB Garamond"/>
                <a:sym typeface="EB Garamond"/>
              </a:rPr>
              <a:t>statistical</a:t>
            </a:r>
            <a:r>
              <a:rPr lang="en" sz="3615">
                <a:latin typeface="EB Garamond"/>
                <a:ea typeface="EB Garamond"/>
                <a:cs typeface="EB Garamond"/>
                <a:sym typeface="EB Garamond"/>
              </a:rPr>
              <a:t> techniques to illustrate and evaluate data with graphical depiction of information and data using visual components such as graphs and maps. </a:t>
            </a:r>
            <a:endParaRPr sz="3615">
              <a:latin typeface="EB Garamond"/>
              <a:ea typeface="EB Garamond"/>
              <a:cs typeface="EB Garamond"/>
              <a:sym typeface="EB Garamond"/>
            </a:endParaRPr>
          </a:p>
          <a:p>
            <a:pPr indent="0" lvl="0" marL="457200" rtl="0" algn="l">
              <a:spcBef>
                <a:spcPts val="0"/>
              </a:spcBef>
              <a:spcAft>
                <a:spcPts val="0"/>
              </a:spcAft>
              <a:buNone/>
            </a:pPr>
            <a:r>
              <a:t/>
            </a:r>
            <a:endParaRPr sz="3615">
              <a:latin typeface="EB Garamond"/>
              <a:ea typeface="EB Garamond"/>
              <a:cs typeface="EB Garamond"/>
              <a:sym typeface="EB Garamond"/>
            </a:endParaRPr>
          </a:p>
          <a:p>
            <a:pPr indent="-354864" lvl="0" marL="457200" rtl="0" algn="l">
              <a:spcBef>
                <a:spcPts val="0"/>
              </a:spcBef>
              <a:spcAft>
                <a:spcPts val="0"/>
              </a:spcAft>
              <a:buSzPct val="100000"/>
              <a:buFont typeface="EB Garamond"/>
              <a:buChar char="●"/>
            </a:pPr>
            <a:r>
              <a:rPr lang="en" sz="3615">
                <a:latin typeface="EB Garamond"/>
                <a:ea typeface="EB Garamond"/>
                <a:cs typeface="EB Garamond"/>
                <a:sym typeface="EB Garamond"/>
              </a:rPr>
              <a:t>Trends, anomalies, and patterns in data can be seen and understood using data </a:t>
            </a:r>
            <a:r>
              <a:rPr lang="en" sz="3615">
                <a:latin typeface="EB Garamond"/>
                <a:ea typeface="EB Garamond"/>
                <a:cs typeface="EB Garamond"/>
                <a:sym typeface="EB Garamond"/>
              </a:rPr>
              <a:t>visualisation.</a:t>
            </a:r>
            <a:endParaRPr sz="3615">
              <a:latin typeface="EB Garamond"/>
              <a:ea typeface="EB Garamond"/>
              <a:cs typeface="EB Garamond"/>
              <a:sym typeface="EB Garamond"/>
            </a:endParaRPr>
          </a:p>
          <a:p>
            <a:pPr indent="0" lvl="0" marL="457200" rtl="0" algn="l">
              <a:spcBef>
                <a:spcPts val="0"/>
              </a:spcBef>
              <a:spcAft>
                <a:spcPts val="0"/>
              </a:spcAft>
              <a:buNone/>
            </a:pPr>
            <a:r>
              <a:t/>
            </a:r>
            <a:endParaRPr sz="3615">
              <a:latin typeface="EB Garamond"/>
              <a:ea typeface="EB Garamond"/>
              <a:cs typeface="EB Garamond"/>
              <a:sym typeface="EB Garamond"/>
            </a:endParaRPr>
          </a:p>
          <a:p>
            <a:pPr indent="-354864" lvl="0" marL="457200" rtl="0" algn="l">
              <a:spcBef>
                <a:spcPts val="0"/>
              </a:spcBef>
              <a:spcAft>
                <a:spcPts val="0"/>
              </a:spcAft>
              <a:buSzPct val="100000"/>
              <a:buFont typeface="EB Garamond"/>
              <a:buChar char="●"/>
            </a:pPr>
            <a:r>
              <a:rPr lang="en" sz="3615">
                <a:latin typeface="EB Garamond"/>
                <a:ea typeface="EB Garamond"/>
                <a:cs typeface="EB Garamond"/>
                <a:sym typeface="EB Garamond"/>
              </a:rPr>
              <a:t>Data analysis tools and technologies are</a:t>
            </a:r>
            <a:r>
              <a:rPr lang="en" sz="3615">
                <a:latin typeface="EB Garamond"/>
                <a:ea typeface="EB Garamond"/>
                <a:cs typeface="EB Garamond"/>
                <a:sym typeface="EB Garamond"/>
              </a:rPr>
              <a:t> critical in the Big Data environment for analysing enormous volumes of data and making data-driven decisions.</a:t>
            </a:r>
            <a:endParaRPr sz="3615">
              <a:latin typeface="EB Garamond"/>
              <a:ea typeface="EB Garamond"/>
              <a:cs typeface="EB Garamond"/>
              <a:sym typeface="EB Garamond"/>
            </a:endParaRPr>
          </a:p>
          <a:p>
            <a:pPr indent="0" lvl="0" marL="0" rtl="0" algn="l">
              <a:spcBef>
                <a:spcPts val="0"/>
              </a:spcBef>
              <a:spcAft>
                <a:spcPts val="0"/>
              </a:spcAft>
              <a:buNone/>
            </a:pPr>
            <a:r>
              <a:t/>
            </a:r>
            <a:endParaRPr sz="2633">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ctrTitle"/>
          </p:nvPr>
        </p:nvSpPr>
        <p:spPr>
          <a:xfrm>
            <a:off x="0" y="0"/>
            <a:ext cx="9221100" cy="1081500"/>
          </a:xfrm>
          <a:prstGeom prst="rect">
            <a:avLst/>
          </a:prstGeom>
          <a:solidFill>
            <a:srgbClr val="BF9000"/>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EB Garamond"/>
                <a:ea typeface="EB Garamond"/>
                <a:cs typeface="EB Garamond"/>
                <a:sym typeface="EB Garamond"/>
              </a:rPr>
              <a:t>PROJECT OBJECTIVES</a:t>
            </a:r>
            <a:endParaRPr>
              <a:latin typeface="EB Garamond"/>
              <a:ea typeface="EB Garamond"/>
              <a:cs typeface="EB Garamond"/>
              <a:sym typeface="EB Garamond"/>
            </a:endParaRPr>
          </a:p>
        </p:txBody>
      </p:sp>
      <p:sp>
        <p:nvSpPr>
          <p:cNvPr id="158" name="Google Shape;158;p21"/>
          <p:cNvSpPr txBox="1"/>
          <p:nvPr>
            <p:ph idx="1" type="subTitle"/>
          </p:nvPr>
        </p:nvSpPr>
        <p:spPr>
          <a:xfrm>
            <a:off x="0" y="864050"/>
            <a:ext cx="9144000" cy="4329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a:p>
          <a:p>
            <a:pPr indent="0" lvl="0" marL="0" rtl="0" algn="just">
              <a:spcBef>
                <a:spcPts val="0"/>
              </a:spcBef>
              <a:spcAft>
                <a:spcPts val="0"/>
              </a:spcAft>
              <a:buNone/>
            </a:pPr>
            <a:r>
              <a:rPr lang="en" sz="2600">
                <a:latin typeface="EB Garamond"/>
                <a:ea typeface="EB Garamond"/>
                <a:cs typeface="EB Garamond"/>
                <a:sym typeface="EB Garamond"/>
              </a:rPr>
              <a:t>● To access prices and exchange rates.</a:t>
            </a:r>
            <a:endParaRPr sz="2600">
              <a:latin typeface="EB Garamond"/>
              <a:ea typeface="EB Garamond"/>
              <a:cs typeface="EB Garamond"/>
              <a:sym typeface="EB Garamond"/>
            </a:endParaRPr>
          </a:p>
          <a:p>
            <a:pPr indent="0" lvl="0" marL="0" rtl="0" algn="just">
              <a:spcBef>
                <a:spcPts val="0"/>
              </a:spcBef>
              <a:spcAft>
                <a:spcPts val="0"/>
              </a:spcAft>
              <a:buNone/>
            </a:pPr>
            <a:r>
              <a:rPr lang="en" sz="2600">
                <a:latin typeface="EB Garamond"/>
                <a:ea typeface="EB Garamond"/>
                <a:cs typeface="EB Garamond"/>
                <a:sym typeface="EB Garamond"/>
              </a:rPr>
              <a:t> </a:t>
            </a:r>
            <a:endParaRPr sz="2600">
              <a:latin typeface="EB Garamond"/>
              <a:ea typeface="EB Garamond"/>
              <a:cs typeface="EB Garamond"/>
              <a:sym typeface="EB Garamond"/>
            </a:endParaRPr>
          </a:p>
          <a:p>
            <a:pPr indent="0" lvl="0" marL="0" rtl="0" algn="just">
              <a:spcBef>
                <a:spcPts val="0"/>
              </a:spcBef>
              <a:spcAft>
                <a:spcPts val="0"/>
              </a:spcAft>
              <a:buNone/>
            </a:pPr>
            <a:r>
              <a:rPr lang="en" sz="2600">
                <a:latin typeface="EB Garamond"/>
                <a:ea typeface="EB Garamond"/>
                <a:cs typeface="EB Garamond"/>
                <a:sym typeface="EB Garamond"/>
              </a:rPr>
              <a:t>● To help users get correct information.</a:t>
            </a:r>
            <a:endParaRPr sz="2600">
              <a:latin typeface="EB Garamond"/>
              <a:ea typeface="EB Garamond"/>
              <a:cs typeface="EB Garamond"/>
              <a:sym typeface="EB Garamond"/>
            </a:endParaRPr>
          </a:p>
          <a:p>
            <a:pPr indent="0" lvl="0" marL="0" rtl="0" algn="just">
              <a:spcBef>
                <a:spcPts val="0"/>
              </a:spcBef>
              <a:spcAft>
                <a:spcPts val="0"/>
              </a:spcAft>
              <a:buNone/>
            </a:pPr>
            <a:r>
              <a:t/>
            </a:r>
            <a:endParaRPr sz="2600">
              <a:latin typeface="EB Garamond"/>
              <a:ea typeface="EB Garamond"/>
              <a:cs typeface="EB Garamond"/>
              <a:sym typeface="EB Garamond"/>
            </a:endParaRPr>
          </a:p>
          <a:p>
            <a:pPr indent="0" lvl="0" marL="0" rtl="0" algn="just">
              <a:spcBef>
                <a:spcPts val="0"/>
              </a:spcBef>
              <a:spcAft>
                <a:spcPts val="0"/>
              </a:spcAft>
              <a:buNone/>
            </a:pPr>
            <a:r>
              <a:rPr lang="en" sz="2600">
                <a:latin typeface="EB Garamond"/>
                <a:ea typeface="EB Garamond"/>
                <a:cs typeface="EB Garamond"/>
                <a:sym typeface="EB Garamond"/>
              </a:rPr>
              <a:t>● Present the data of </a:t>
            </a:r>
            <a:r>
              <a:rPr lang="en" sz="2600">
                <a:latin typeface="EB Garamond"/>
                <a:ea typeface="EB Garamond"/>
                <a:cs typeface="EB Garamond"/>
                <a:sym typeface="EB Garamond"/>
              </a:rPr>
              <a:t>different cryptocurrencies </a:t>
            </a:r>
            <a:r>
              <a:rPr lang="en" sz="2600">
                <a:latin typeface="EB Garamond"/>
                <a:ea typeface="EB Garamond"/>
                <a:cs typeface="EB Garamond"/>
                <a:sym typeface="EB Garamond"/>
              </a:rPr>
              <a:t>statistically. </a:t>
            </a:r>
            <a:endParaRPr sz="2600">
              <a:latin typeface="EB Garamond"/>
              <a:ea typeface="EB Garamond"/>
              <a:cs typeface="EB Garamond"/>
              <a:sym typeface="EB Garamond"/>
            </a:endParaRPr>
          </a:p>
          <a:p>
            <a:pPr indent="0" lvl="0" marL="0" rtl="0" algn="just">
              <a:spcBef>
                <a:spcPts val="0"/>
              </a:spcBef>
              <a:spcAft>
                <a:spcPts val="0"/>
              </a:spcAft>
              <a:buNone/>
            </a:pPr>
            <a:r>
              <a:t/>
            </a:r>
            <a:endParaRPr sz="2600">
              <a:latin typeface="EB Garamond"/>
              <a:ea typeface="EB Garamond"/>
              <a:cs typeface="EB Garamond"/>
              <a:sym typeface="EB Garamond"/>
            </a:endParaRPr>
          </a:p>
          <a:p>
            <a:pPr indent="0" lvl="0" marL="0" rtl="0" algn="just">
              <a:spcBef>
                <a:spcPts val="0"/>
              </a:spcBef>
              <a:spcAft>
                <a:spcPts val="0"/>
              </a:spcAft>
              <a:buNone/>
            </a:pPr>
            <a:r>
              <a:t/>
            </a:r>
            <a:endParaRPr sz="2600">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ctrTitle"/>
          </p:nvPr>
        </p:nvSpPr>
        <p:spPr>
          <a:xfrm>
            <a:off x="0" y="0"/>
            <a:ext cx="9221100" cy="1067100"/>
          </a:xfrm>
          <a:prstGeom prst="rect">
            <a:avLst/>
          </a:prstGeom>
          <a:solidFill>
            <a:srgbClr val="BF9000"/>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EB Garamond"/>
                <a:ea typeface="EB Garamond"/>
                <a:cs typeface="EB Garamond"/>
                <a:sym typeface="EB Garamond"/>
              </a:rPr>
              <a:t>PROJECT </a:t>
            </a:r>
            <a:r>
              <a:rPr lang="en">
                <a:latin typeface="EB Garamond"/>
                <a:ea typeface="EB Garamond"/>
                <a:cs typeface="EB Garamond"/>
                <a:sym typeface="EB Garamond"/>
              </a:rPr>
              <a:t>REQUIREMENTS</a:t>
            </a:r>
            <a:endParaRPr>
              <a:latin typeface="EB Garamond"/>
              <a:ea typeface="EB Garamond"/>
              <a:cs typeface="EB Garamond"/>
              <a:sym typeface="EB Garamond"/>
            </a:endParaRPr>
          </a:p>
        </p:txBody>
      </p:sp>
      <p:sp>
        <p:nvSpPr>
          <p:cNvPr id="164" name="Google Shape;164;p22"/>
          <p:cNvSpPr txBox="1"/>
          <p:nvPr>
            <p:ph idx="1" type="subTitle"/>
          </p:nvPr>
        </p:nvSpPr>
        <p:spPr>
          <a:xfrm>
            <a:off x="0" y="683150"/>
            <a:ext cx="9144000" cy="44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highlight>
                <a:srgbClr val="BF9000"/>
              </a:highlight>
            </a:endParaRPr>
          </a:p>
          <a:p>
            <a:pPr indent="0" lvl="0" marL="0" rtl="0" algn="l">
              <a:spcBef>
                <a:spcPts val="0"/>
              </a:spcBef>
              <a:spcAft>
                <a:spcPts val="0"/>
              </a:spcAft>
              <a:buNone/>
            </a:pPr>
            <a:r>
              <a:t/>
            </a:r>
            <a:endParaRPr>
              <a:highlight>
                <a:srgbClr val="BF9000"/>
              </a:highlight>
              <a:latin typeface="EB Garamond"/>
              <a:ea typeface="EB Garamond"/>
              <a:cs typeface="EB Garamond"/>
              <a:sym typeface="EB Garamond"/>
            </a:endParaRPr>
          </a:p>
          <a:p>
            <a:pPr indent="0" lvl="0" marL="0" rtl="0" algn="l">
              <a:spcBef>
                <a:spcPts val="0"/>
              </a:spcBef>
              <a:spcAft>
                <a:spcPts val="0"/>
              </a:spcAft>
              <a:buNone/>
            </a:pPr>
            <a:r>
              <a:rPr lang="en">
                <a:highlight>
                  <a:srgbClr val="BF9000"/>
                </a:highlight>
                <a:latin typeface="EB Garamond"/>
                <a:ea typeface="EB Garamond"/>
                <a:cs typeface="EB Garamond"/>
                <a:sym typeface="EB Garamond"/>
              </a:rPr>
              <a:t>TOOLS AND TECHNOLOGIES </a:t>
            </a:r>
            <a:r>
              <a:rPr lang="en">
                <a:highlight>
                  <a:srgbClr val="BF9000"/>
                </a:highlight>
                <a:latin typeface="EB Garamond"/>
                <a:ea typeface="EB Garamond"/>
                <a:cs typeface="EB Garamond"/>
                <a:sym typeface="EB Garamond"/>
              </a:rPr>
              <a:t>-</a:t>
            </a:r>
            <a:endParaRPr>
              <a:highlight>
                <a:srgbClr val="BF9000"/>
              </a:highlight>
              <a:latin typeface="EB Garamond"/>
              <a:ea typeface="EB Garamond"/>
              <a:cs typeface="EB Garamond"/>
              <a:sym typeface="EB Garamond"/>
            </a:endParaRPr>
          </a:p>
          <a:p>
            <a:pPr indent="0" lvl="0" marL="0" rtl="0" algn="l">
              <a:spcBef>
                <a:spcPts val="0"/>
              </a:spcBef>
              <a:spcAft>
                <a:spcPts val="0"/>
              </a:spcAft>
              <a:buNone/>
            </a:pPr>
            <a:r>
              <a:rPr lang="en">
                <a:highlight>
                  <a:srgbClr val="BF9000"/>
                </a:highlight>
              </a:rPr>
              <a:t> </a:t>
            </a:r>
            <a:endParaRPr>
              <a:highlight>
                <a:srgbClr val="BF9000"/>
              </a:highlight>
            </a:endParaRPr>
          </a:p>
          <a:p>
            <a:pPr indent="-393700" lvl="0" marL="457200" rtl="0" algn="l">
              <a:spcBef>
                <a:spcPts val="0"/>
              </a:spcBef>
              <a:spcAft>
                <a:spcPts val="0"/>
              </a:spcAft>
              <a:buSzPts val="2600"/>
              <a:buFont typeface="EB Garamond"/>
              <a:buChar char="●"/>
            </a:pPr>
            <a:r>
              <a:rPr lang="en" sz="2600">
                <a:latin typeface="EB Garamond"/>
                <a:ea typeface="EB Garamond"/>
                <a:cs typeface="EB Garamond"/>
                <a:sym typeface="EB Garamond"/>
              </a:rPr>
              <a:t> Python 3.0</a:t>
            </a:r>
            <a:endParaRPr sz="2600">
              <a:latin typeface="EB Garamond"/>
              <a:ea typeface="EB Garamond"/>
              <a:cs typeface="EB Garamond"/>
              <a:sym typeface="EB Garamond"/>
            </a:endParaRPr>
          </a:p>
          <a:p>
            <a:pPr indent="0" lvl="0" marL="457200" rtl="0" algn="l">
              <a:spcBef>
                <a:spcPts val="0"/>
              </a:spcBef>
              <a:spcAft>
                <a:spcPts val="0"/>
              </a:spcAft>
              <a:buNone/>
            </a:pPr>
            <a:r>
              <a:t/>
            </a:r>
            <a:endParaRPr sz="2600">
              <a:latin typeface="EB Garamond"/>
              <a:ea typeface="EB Garamond"/>
              <a:cs typeface="EB Garamond"/>
              <a:sym typeface="EB Garamond"/>
            </a:endParaRPr>
          </a:p>
          <a:p>
            <a:pPr indent="-393700" lvl="0" marL="457200" rtl="0" algn="l">
              <a:spcBef>
                <a:spcPts val="0"/>
              </a:spcBef>
              <a:spcAft>
                <a:spcPts val="0"/>
              </a:spcAft>
              <a:buSzPts val="2600"/>
              <a:buFont typeface="EB Garamond"/>
              <a:buChar char="●"/>
            </a:pPr>
            <a:r>
              <a:rPr lang="en" sz="2600">
                <a:latin typeface="EB Garamond"/>
                <a:ea typeface="EB Garamond"/>
                <a:cs typeface="EB Garamond"/>
                <a:sym typeface="EB Garamond"/>
              </a:rPr>
              <a:t>Streamlit, Matplotlib, Pandas, NumPy</a:t>
            </a:r>
            <a:endParaRPr sz="2600">
              <a:latin typeface="EB Garamond"/>
              <a:ea typeface="EB Garamond"/>
              <a:cs typeface="EB Garamond"/>
              <a:sym typeface="EB Garamond"/>
            </a:endParaRPr>
          </a:p>
          <a:p>
            <a:pPr indent="0" lvl="0" marL="457200" rtl="0" algn="l">
              <a:spcBef>
                <a:spcPts val="0"/>
              </a:spcBef>
              <a:spcAft>
                <a:spcPts val="0"/>
              </a:spcAft>
              <a:buNone/>
            </a:pPr>
            <a:r>
              <a:t/>
            </a:r>
            <a:endParaRPr sz="2600">
              <a:latin typeface="EB Garamond"/>
              <a:ea typeface="EB Garamond"/>
              <a:cs typeface="EB Garamond"/>
              <a:sym typeface="EB Garamond"/>
            </a:endParaRPr>
          </a:p>
          <a:p>
            <a:pPr indent="-393700" lvl="0" marL="457200" rtl="0" algn="l">
              <a:spcBef>
                <a:spcPts val="0"/>
              </a:spcBef>
              <a:spcAft>
                <a:spcPts val="0"/>
              </a:spcAft>
              <a:buSzPts val="2600"/>
              <a:buFont typeface="EB Garamond"/>
              <a:buChar char="●"/>
            </a:pPr>
            <a:r>
              <a:rPr lang="en" sz="2600">
                <a:latin typeface="EB Garamond"/>
                <a:ea typeface="EB Garamond"/>
                <a:cs typeface="EB Garamond"/>
                <a:sym typeface="EB Garamond"/>
              </a:rPr>
              <a:t> Heroku </a:t>
            </a:r>
            <a:endParaRPr sz="2600">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